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7"/>
  </p:notesMasterIdLst>
  <p:sldIdLst>
    <p:sldId id="256" r:id="rId2"/>
    <p:sldId id="257" r:id="rId3"/>
    <p:sldId id="258" r:id="rId4"/>
    <p:sldId id="259" r:id="rId5"/>
    <p:sldId id="293" r:id="rId6"/>
    <p:sldId id="294" r:id="rId7"/>
    <p:sldId id="280" r:id="rId8"/>
    <p:sldId id="302" r:id="rId9"/>
    <p:sldId id="295" r:id="rId10"/>
    <p:sldId id="298" r:id="rId11"/>
    <p:sldId id="296" r:id="rId12"/>
    <p:sldId id="301" r:id="rId13"/>
    <p:sldId id="297" r:id="rId14"/>
    <p:sldId id="260" r:id="rId15"/>
    <p:sldId id="300" r:id="rId16"/>
  </p:sldIdLst>
  <p:sldSz cx="12192000" cy="6858000"/>
  <p:notesSz cx="6858000" cy="9144000"/>
  <p:embeddedFontLst>
    <p:embeddedFont>
      <p:font typeface="Play" panose="020B0604020202020204" charset="0"/>
      <p:regular r:id="rId18"/>
      <p:bold r:id="rId1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0" roundtripDataSignature="AMtx7mjH1OtRxECJhVlsCl+C6R3c3J871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685" autoAdjust="0"/>
  </p:normalViewPr>
  <p:slideViewPr>
    <p:cSldViewPr snapToGrid="0">
      <p:cViewPr>
        <p:scale>
          <a:sx n="82" d="100"/>
          <a:sy n="82" d="100"/>
        </p:scale>
        <p:origin x="144" y="7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 name="Google Shape;8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 name="Google Shape;8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 name="Google Shape;10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 name="Google Shape;13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10965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998003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674486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7" name="Google Shape;13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efault Slide">
  <p:cSld name="Default Slide">
    <p:spTree>
      <p:nvGrpSpPr>
        <p:cNvPr id="1" name="Shape 84"/>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1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34" name="Google Shape;34;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1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1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1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1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1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1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1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5"/>
          <p:cNvSpPr>
            <a:spLocks noGrp="1"/>
          </p:cNvSpPr>
          <p:nvPr>
            <p:ph type="pic" idx="2"/>
          </p:nvPr>
        </p:nvSpPr>
        <p:spPr>
          <a:xfrm>
            <a:off x="5183188" y="987425"/>
            <a:ext cx="6172200" cy="4873625"/>
          </a:xfrm>
          <a:prstGeom prst="rect">
            <a:avLst/>
          </a:prstGeom>
          <a:noFill/>
          <a:ln>
            <a:noFill/>
          </a:ln>
        </p:spPr>
      </p:sp>
      <p:sp>
        <p:nvSpPr>
          <p:cNvPr id="68" name="Google Shape;68;p1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757575"/>
                </a:solidFill>
                <a:latin typeface="Arial"/>
                <a:ea typeface="Arial"/>
                <a:cs typeface="Arial"/>
                <a:sym typeface="Arial"/>
              </a:defRPr>
            </a:lvl1pPr>
            <a:lvl2pPr marL="0" marR="0" lvl="1" indent="0" algn="r" rtl="0">
              <a:spcBef>
                <a:spcPts val="0"/>
              </a:spcBef>
              <a:buNone/>
              <a:defRPr sz="1200" b="0" i="0" u="none" strike="noStrike" cap="none">
                <a:solidFill>
                  <a:srgbClr val="757575"/>
                </a:solidFill>
                <a:latin typeface="Arial"/>
                <a:ea typeface="Arial"/>
                <a:cs typeface="Arial"/>
                <a:sym typeface="Arial"/>
              </a:defRPr>
            </a:lvl2pPr>
            <a:lvl3pPr marL="0" marR="0" lvl="2" indent="0" algn="r" rtl="0">
              <a:spcBef>
                <a:spcPts val="0"/>
              </a:spcBef>
              <a:buNone/>
              <a:defRPr sz="1200" b="0" i="0" u="none" strike="noStrike" cap="none">
                <a:solidFill>
                  <a:srgbClr val="757575"/>
                </a:solidFill>
                <a:latin typeface="Arial"/>
                <a:ea typeface="Arial"/>
                <a:cs typeface="Arial"/>
                <a:sym typeface="Arial"/>
              </a:defRPr>
            </a:lvl3pPr>
            <a:lvl4pPr marL="0" marR="0" lvl="3" indent="0" algn="r" rtl="0">
              <a:spcBef>
                <a:spcPts val="0"/>
              </a:spcBef>
              <a:buNone/>
              <a:defRPr sz="1200" b="0" i="0" u="none" strike="noStrike" cap="none">
                <a:solidFill>
                  <a:srgbClr val="757575"/>
                </a:solidFill>
                <a:latin typeface="Arial"/>
                <a:ea typeface="Arial"/>
                <a:cs typeface="Arial"/>
                <a:sym typeface="Arial"/>
              </a:defRPr>
            </a:lvl4pPr>
            <a:lvl5pPr marL="0" marR="0" lvl="4" indent="0" algn="r" rtl="0">
              <a:spcBef>
                <a:spcPts val="0"/>
              </a:spcBef>
              <a:buNone/>
              <a:defRPr sz="1200" b="0" i="0" u="none" strike="noStrike" cap="none">
                <a:solidFill>
                  <a:srgbClr val="757575"/>
                </a:solidFill>
                <a:latin typeface="Arial"/>
                <a:ea typeface="Arial"/>
                <a:cs typeface="Arial"/>
                <a:sym typeface="Arial"/>
              </a:defRPr>
            </a:lvl5pPr>
            <a:lvl6pPr marL="0" marR="0" lvl="5" indent="0" algn="r" rtl="0">
              <a:spcBef>
                <a:spcPts val="0"/>
              </a:spcBef>
              <a:buNone/>
              <a:defRPr sz="1200" b="0" i="0" u="none" strike="noStrike" cap="none">
                <a:solidFill>
                  <a:srgbClr val="757575"/>
                </a:solidFill>
                <a:latin typeface="Arial"/>
                <a:ea typeface="Arial"/>
                <a:cs typeface="Arial"/>
                <a:sym typeface="Arial"/>
              </a:defRPr>
            </a:lvl6pPr>
            <a:lvl7pPr marL="0" marR="0" lvl="6" indent="0" algn="r" rtl="0">
              <a:spcBef>
                <a:spcPts val="0"/>
              </a:spcBef>
              <a:buNone/>
              <a:defRPr sz="1200" b="0" i="0" u="none" strike="noStrike" cap="none">
                <a:solidFill>
                  <a:srgbClr val="757575"/>
                </a:solidFill>
                <a:latin typeface="Arial"/>
                <a:ea typeface="Arial"/>
                <a:cs typeface="Arial"/>
                <a:sym typeface="Arial"/>
              </a:defRPr>
            </a:lvl7pPr>
            <a:lvl8pPr marL="0" marR="0" lvl="7" indent="0" algn="r" rtl="0">
              <a:spcBef>
                <a:spcPts val="0"/>
              </a:spcBef>
              <a:buNone/>
              <a:defRPr sz="1200" b="0" i="0" u="none" strike="noStrike" cap="none">
                <a:solidFill>
                  <a:srgbClr val="757575"/>
                </a:solidFill>
                <a:latin typeface="Arial"/>
                <a:ea typeface="Arial"/>
                <a:cs typeface="Arial"/>
                <a:sym typeface="Arial"/>
              </a:defRPr>
            </a:lvl8pPr>
            <a:lvl9pPr marL="0" marR="0" lvl="8" indent="0" algn="r" rtl="0">
              <a:spcBef>
                <a:spcPts val="0"/>
              </a:spcBef>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1"/>
          <p:cNvPicPr preferRelativeResize="0"/>
          <p:nvPr/>
        </p:nvPicPr>
        <p:blipFill rotWithShape="1">
          <a:blip r:embed="rId3">
            <a:alphaModFix/>
          </a:blip>
          <a:srcRect t="19306" b="19306"/>
          <a:stretch/>
        </p:blipFill>
        <p:spPr>
          <a:xfrm>
            <a:off x="4883025" y="10"/>
            <a:ext cx="7308975" cy="3364992"/>
          </a:xfrm>
          <a:custGeom>
            <a:avLst/>
            <a:gdLst/>
            <a:ahLst/>
            <a:cxnLst/>
            <a:rect l="l" t="t" r="r" b="b"/>
            <a:pathLst>
              <a:path w="7308975" h="3364992" extrusionOk="0">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ln>
            <a:noFill/>
          </a:ln>
        </p:spPr>
      </p:pic>
      <p:pic>
        <p:nvPicPr>
          <p:cNvPr id="91" name="Google Shape;91;p1"/>
          <p:cNvPicPr preferRelativeResize="0"/>
          <p:nvPr/>
        </p:nvPicPr>
        <p:blipFill rotWithShape="1">
          <a:blip r:embed="rId4">
            <a:alphaModFix/>
          </a:blip>
          <a:srcRect t="5074" r="-2" b="-2"/>
          <a:stretch/>
        </p:blipFill>
        <p:spPr>
          <a:xfrm>
            <a:off x="4883025" y="3493008"/>
            <a:ext cx="7308975" cy="3364992"/>
          </a:xfrm>
          <a:custGeom>
            <a:avLst/>
            <a:gdLst/>
            <a:ahLst/>
            <a:cxnLst/>
            <a:rect l="l" t="t" r="r" b="b"/>
            <a:pathLst>
              <a:path w="7308975" h="3364992" extrusionOk="0">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ln>
            <a:noFill/>
          </a:ln>
        </p:spPr>
      </p:pic>
      <p:sp>
        <p:nvSpPr>
          <p:cNvPr id="92" name="Google Shape;92;p1"/>
          <p:cNvSpPr txBox="1">
            <a:spLocks noGrp="1"/>
          </p:cNvSpPr>
          <p:nvPr>
            <p:ph type="ctrTitle"/>
          </p:nvPr>
        </p:nvSpPr>
        <p:spPr>
          <a:xfrm>
            <a:off x="328266" y="2078055"/>
            <a:ext cx="5657088" cy="2027216"/>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ct val="100000"/>
              <a:buFont typeface="Play"/>
              <a:buNone/>
            </a:pPr>
            <a:r>
              <a:rPr lang="en-US" sz="5000" b="1" dirty="0">
                <a:latin typeface="Aptos" panose="020B0004020202020204" pitchFamily="34" charset="0"/>
              </a:rPr>
              <a:t>San Benito Wildfire Resilience Program Community Meeting</a:t>
            </a:r>
            <a:endParaRPr dirty="0">
              <a:latin typeface="Aptos" panose="020B0004020202020204" pitchFamily="34" charset="0"/>
            </a:endParaRPr>
          </a:p>
        </p:txBody>
      </p:sp>
      <p:sp>
        <p:nvSpPr>
          <p:cNvPr id="93" name="Google Shape;93;p1"/>
          <p:cNvSpPr txBox="1">
            <a:spLocks noGrp="1"/>
          </p:cNvSpPr>
          <p:nvPr>
            <p:ph type="subTitle" idx="1"/>
          </p:nvPr>
        </p:nvSpPr>
        <p:spPr>
          <a:xfrm>
            <a:off x="495759" y="4621265"/>
            <a:ext cx="4917948" cy="52223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r>
              <a:rPr lang="en-US" dirty="0"/>
              <a:t>Wednesday March 26, 2025</a:t>
            </a:r>
            <a:endParaRPr dirty="0"/>
          </a:p>
        </p:txBody>
      </p:sp>
      <p:sp>
        <p:nvSpPr>
          <p:cNvPr id="94" name="Google Shape;94;p1"/>
          <p:cNvSpPr txBox="1"/>
          <p:nvPr/>
        </p:nvSpPr>
        <p:spPr>
          <a:xfrm>
            <a:off x="11359462" y="6596380"/>
            <a:ext cx="2197509"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0" i="0" u="none" strike="noStrike" cap="none">
                <a:solidFill>
                  <a:schemeClr val="lt1"/>
                </a:solidFill>
                <a:latin typeface="Arial"/>
                <a:ea typeface="Arial"/>
                <a:cs typeface="Arial"/>
                <a:sym typeface="Arial"/>
              </a:rPr>
              <a:t>AP Photo</a:t>
            </a:r>
            <a:endParaRPr/>
          </a:p>
        </p:txBody>
      </p:sp>
      <p:cxnSp>
        <p:nvCxnSpPr>
          <p:cNvPr id="95" name="Google Shape;95;p1"/>
          <p:cNvCxnSpPr/>
          <p:nvPr/>
        </p:nvCxnSpPr>
        <p:spPr>
          <a:xfrm>
            <a:off x="495759" y="4233287"/>
            <a:ext cx="5322102" cy="0"/>
          </a:xfrm>
          <a:prstGeom prst="straightConnector1">
            <a:avLst/>
          </a:prstGeom>
          <a:noFill/>
          <a:ln w="19050" cap="flat" cmpd="sng">
            <a:solidFill>
              <a:schemeClr val="accent2"/>
            </a:solidFill>
            <a:prstDash val="solid"/>
            <a:miter lim="800000"/>
            <a:headEnd type="none" w="sm" len="sm"/>
            <a:tailEnd type="none" w="sm" len="sm"/>
          </a:ln>
        </p:spPr>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D9160AF-66A4-339F-31CF-59079B7FCB73}"/>
              </a:ext>
            </a:extLst>
          </p:cNvPr>
          <p:cNvPicPr>
            <a:picLocks noChangeAspect="1"/>
          </p:cNvPicPr>
          <p:nvPr/>
        </p:nvPicPr>
        <p:blipFill>
          <a:blip r:embed="rId2"/>
          <a:stretch>
            <a:fillRect/>
          </a:stretch>
        </p:blipFill>
        <p:spPr>
          <a:xfrm>
            <a:off x="8207963" y="266829"/>
            <a:ext cx="2143125" cy="2143125"/>
          </a:xfrm>
          <a:prstGeom prst="rect">
            <a:avLst/>
          </a:prstGeom>
        </p:spPr>
      </p:pic>
      <p:sp>
        <p:nvSpPr>
          <p:cNvPr id="2" name="Title 1">
            <a:extLst>
              <a:ext uri="{FF2B5EF4-FFF2-40B4-BE49-F238E27FC236}">
                <a16:creationId xmlns:a16="http://schemas.microsoft.com/office/drawing/2014/main" id="{AA4D2861-E28A-8B34-9F76-4A6B2EDEE4AA}"/>
              </a:ext>
            </a:extLst>
          </p:cNvPr>
          <p:cNvSpPr>
            <a:spLocks noGrp="1"/>
          </p:cNvSpPr>
          <p:nvPr>
            <p:ph type="title"/>
          </p:nvPr>
        </p:nvSpPr>
        <p:spPr/>
        <p:txBody>
          <a:bodyPr/>
          <a:lstStyle/>
          <a:p>
            <a:r>
              <a:rPr lang="en-US" b="1" dirty="0">
                <a:latin typeface="Aptos" panose="020B0004020202020204" pitchFamily="34" charset="0"/>
              </a:rPr>
              <a:t>How to Prioritize Projects</a:t>
            </a:r>
          </a:p>
        </p:txBody>
      </p:sp>
      <p:sp>
        <p:nvSpPr>
          <p:cNvPr id="3" name="Content Placeholder 2">
            <a:extLst>
              <a:ext uri="{FF2B5EF4-FFF2-40B4-BE49-F238E27FC236}">
                <a16:creationId xmlns:a16="http://schemas.microsoft.com/office/drawing/2014/main" id="{DA822941-3100-4ACF-8793-E321DD0DAF98}"/>
              </a:ext>
            </a:extLst>
          </p:cNvPr>
          <p:cNvSpPr>
            <a:spLocks noGrp="1"/>
          </p:cNvSpPr>
          <p:nvPr>
            <p:ph idx="1"/>
          </p:nvPr>
        </p:nvSpPr>
        <p:spPr>
          <a:xfrm>
            <a:off x="706394" y="1494911"/>
            <a:ext cx="7501569" cy="4667250"/>
          </a:xfrm>
        </p:spPr>
        <p:txBody>
          <a:bodyPr>
            <a:normAutofit/>
          </a:bodyPr>
          <a:lstStyle/>
          <a:p>
            <a:r>
              <a:rPr lang="en-US" sz="2000" dirty="0">
                <a:latin typeface="Aptos" panose="020B0004020202020204" pitchFamily="34" charset="0"/>
              </a:rPr>
              <a:t>Align with state and federal priorities for wildfire resilience and risk reduction</a:t>
            </a:r>
          </a:p>
          <a:p>
            <a:r>
              <a:rPr lang="en-US" sz="2000" dirty="0">
                <a:latin typeface="Aptos" panose="020B0004020202020204" pitchFamily="34" charset="0"/>
              </a:rPr>
              <a:t>Address wildfire resilience and forest health</a:t>
            </a:r>
          </a:p>
          <a:p>
            <a:r>
              <a:rPr lang="en-US" sz="2000" dirty="0">
                <a:latin typeface="Aptos" panose="020B0004020202020204" pitchFamily="34" charset="0"/>
              </a:rPr>
              <a:t>Provide multiple benefits for community safety and ecological functions and services (e.g., wildlife, forest health, water quality)</a:t>
            </a:r>
          </a:p>
          <a:p>
            <a:r>
              <a:rPr lang="en-US" sz="2000" dirty="0">
                <a:latin typeface="Aptos" panose="020B0004020202020204" pitchFamily="34" charset="0"/>
              </a:rPr>
              <a:t>Are broadly supported by community members and others (e.g., landowners, Tribes, local governments)</a:t>
            </a:r>
          </a:p>
          <a:p>
            <a:r>
              <a:rPr lang="en-US" sz="2000" dirty="0">
                <a:latin typeface="Aptos" panose="020B0004020202020204" pitchFamily="34" charset="0"/>
              </a:rPr>
              <a:t>Are associated with medium to high feasibility as it relates to permitting and funding</a:t>
            </a:r>
          </a:p>
        </p:txBody>
      </p:sp>
      <p:pic>
        <p:nvPicPr>
          <p:cNvPr id="5" name="Picture 4">
            <a:extLst>
              <a:ext uri="{FF2B5EF4-FFF2-40B4-BE49-F238E27FC236}">
                <a16:creationId xmlns:a16="http://schemas.microsoft.com/office/drawing/2014/main" id="{271B5DB4-1D4B-B665-EF5C-F4499245DCF2}"/>
              </a:ext>
            </a:extLst>
          </p:cNvPr>
          <p:cNvPicPr>
            <a:picLocks noChangeAspect="1"/>
          </p:cNvPicPr>
          <p:nvPr/>
        </p:nvPicPr>
        <p:blipFill>
          <a:blip r:embed="rId3"/>
          <a:stretch>
            <a:fillRect/>
          </a:stretch>
        </p:blipFill>
        <p:spPr>
          <a:xfrm>
            <a:off x="9810721" y="2578637"/>
            <a:ext cx="2243062" cy="2695575"/>
          </a:xfrm>
          <a:prstGeom prst="rect">
            <a:avLst/>
          </a:prstGeom>
          <a:ln>
            <a:solidFill>
              <a:schemeClr val="tx1"/>
            </a:solidFill>
          </a:ln>
        </p:spPr>
      </p:pic>
      <p:pic>
        <p:nvPicPr>
          <p:cNvPr id="9" name="Picture 8">
            <a:extLst>
              <a:ext uri="{FF2B5EF4-FFF2-40B4-BE49-F238E27FC236}">
                <a16:creationId xmlns:a16="http://schemas.microsoft.com/office/drawing/2014/main" id="{E9BF10B3-B74B-7C7E-F5C3-77BB953ECBE9}"/>
              </a:ext>
            </a:extLst>
          </p:cNvPr>
          <p:cNvPicPr>
            <a:picLocks noChangeAspect="1"/>
          </p:cNvPicPr>
          <p:nvPr/>
        </p:nvPicPr>
        <p:blipFill>
          <a:blip r:embed="rId4"/>
          <a:stretch>
            <a:fillRect/>
          </a:stretch>
        </p:blipFill>
        <p:spPr>
          <a:xfrm>
            <a:off x="8052736" y="4724175"/>
            <a:ext cx="1619515" cy="2001761"/>
          </a:xfrm>
          <a:prstGeom prst="rect">
            <a:avLst/>
          </a:prstGeom>
        </p:spPr>
      </p:pic>
    </p:spTree>
    <p:extLst>
      <p:ext uri="{BB962C8B-B14F-4D97-AF65-F5344CB8AC3E}">
        <p14:creationId xmlns:p14="http://schemas.microsoft.com/office/powerpoint/2010/main" val="444723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376247-BD93-39BC-C482-6717601F33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D40884-FCBF-980E-2E40-9373A3CF0A8E}"/>
              </a:ext>
            </a:extLst>
          </p:cNvPr>
          <p:cNvSpPr>
            <a:spLocks noGrp="1"/>
          </p:cNvSpPr>
          <p:nvPr>
            <p:ph type="title"/>
          </p:nvPr>
        </p:nvSpPr>
        <p:spPr/>
        <p:txBody>
          <a:bodyPr/>
          <a:lstStyle/>
          <a:p>
            <a:r>
              <a:rPr lang="en-US" b="1" dirty="0">
                <a:latin typeface="Aptos" panose="020B0004020202020204" pitchFamily="34" charset="0"/>
              </a:rPr>
              <a:t>Priority Characteristics </a:t>
            </a:r>
          </a:p>
        </p:txBody>
      </p:sp>
      <p:graphicFrame>
        <p:nvGraphicFramePr>
          <p:cNvPr id="7" name="Table 6">
            <a:extLst>
              <a:ext uri="{FF2B5EF4-FFF2-40B4-BE49-F238E27FC236}">
                <a16:creationId xmlns:a16="http://schemas.microsoft.com/office/drawing/2014/main" id="{31CEE727-8350-03CC-5AF7-FD475004C66B}"/>
              </a:ext>
            </a:extLst>
          </p:cNvPr>
          <p:cNvGraphicFramePr>
            <a:graphicFrameLocks noGrp="1"/>
          </p:cNvGraphicFramePr>
          <p:nvPr>
            <p:extLst>
              <p:ext uri="{D42A27DB-BD31-4B8C-83A1-F6EECF244321}">
                <p14:modId xmlns:p14="http://schemas.microsoft.com/office/powerpoint/2010/main" val="2357598912"/>
              </p:ext>
            </p:extLst>
          </p:nvPr>
        </p:nvGraphicFramePr>
        <p:xfrm>
          <a:off x="1346886" y="2455428"/>
          <a:ext cx="9246681" cy="3730712"/>
        </p:xfrm>
        <a:graphic>
          <a:graphicData uri="http://schemas.openxmlformats.org/drawingml/2006/table">
            <a:tbl>
              <a:tblPr firstRow="1" firstCol="1" bandRow="1"/>
              <a:tblGrid>
                <a:gridCol w="4048504">
                  <a:extLst>
                    <a:ext uri="{9D8B030D-6E8A-4147-A177-3AD203B41FA5}">
                      <a16:colId xmlns:a16="http://schemas.microsoft.com/office/drawing/2014/main" val="133437734"/>
                    </a:ext>
                  </a:extLst>
                </a:gridCol>
                <a:gridCol w="2728082">
                  <a:extLst>
                    <a:ext uri="{9D8B030D-6E8A-4147-A177-3AD203B41FA5}">
                      <a16:colId xmlns:a16="http://schemas.microsoft.com/office/drawing/2014/main" val="2133376191"/>
                    </a:ext>
                  </a:extLst>
                </a:gridCol>
                <a:gridCol w="2470095">
                  <a:extLst>
                    <a:ext uri="{9D8B030D-6E8A-4147-A177-3AD203B41FA5}">
                      <a16:colId xmlns:a16="http://schemas.microsoft.com/office/drawing/2014/main" val="1661261272"/>
                    </a:ext>
                  </a:extLst>
                </a:gridCol>
              </a:tblGrid>
              <a:tr h="386202">
                <a:tc>
                  <a:txBody>
                    <a:bodyPr/>
                    <a:lstStyle/>
                    <a:p>
                      <a:pPr marL="0" marR="0">
                        <a:lnSpc>
                          <a:spcPct val="107000"/>
                        </a:lnSpc>
                        <a:spcAft>
                          <a:spcPts val="800"/>
                        </a:spcAft>
                        <a:buNone/>
                      </a:pPr>
                      <a:r>
                        <a:rPr lang="en-US" sz="2000" b="1" kern="100" dirty="0">
                          <a:effectLst/>
                          <a:latin typeface="Aptos" panose="020B0004020202020204" pitchFamily="34" charset="0"/>
                          <a:ea typeface="Aptos" panose="020B0004020202020204" pitchFamily="34" charset="0"/>
                          <a:cs typeface="Times New Roman" panose="02020603050405020304" pitchFamily="18" charset="0"/>
                        </a:rPr>
                        <a:t>Characteristics</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0" marR="0">
                        <a:lnSpc>
                          <a:spcPct val="107000"/>
                        </a:lnSpc>
                        <a:spcAft>
                          <a:spcPts val="800"/>
                        </a:spcAft>
                        <a:buNone/>
                      </a:pPr>
                      <a:r>
                        <a:rPr lang="en-US" sz="2000" b="1" kern="100" dirty="0">
                          <a:effectLst/>
                          <a:latin typeface="Aptos" panose="020B0004020202020204" pitchFamily="34" charset="0"/>
                          <a:ea typeface="Aptos" panose="020B0004020202020204" pitchFamily="34" charset="0"/>
                          <a:cs typeface="Times New Roman" panose="02020603050405020304" pitchFamily="18" charset="0"/>
                        </a:rPr>
                        <a:t>Near-Term</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Aft>
                          <a:spcPts val="800"/>
                        </a:spcAft>
                        <a:buNone/>
                      </a:pPr>
                      <a:r>
                        <a:rPr lang="en-US" sz="20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Long-Term</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03527091"/>
                  </a:ext>
                </a:extLst>
              </a:tr>
              <a:tr h="386202">
                <a:tc>
                  <a:txBody>
                    <a:bodyPr/>
                    <a:lstStyle/>
                    <a:p>
                      <a:pPr marL="0" marR="0">
                        <a:lnSpc>
                          <a:spcPct val="107000"/>
                        </a:lnSpc>
                        <a:spcAft>
                          <a:spcPts val="800"/>
                        </a:spcAft>
                        <a:buNone/>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Connectivity</a:t>
                      </a: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800"/>
                        </a:spcAft>
                        <a:buNone/>
                      </a:pPr>
                      <a:r>
                        <a:rPr lang="en-US" sz="2000" b="1" kern="100">
                          <a:effectLst/>
                          <a:latin typeface="Aptos" panose="020B0004020202020204" pitchFamily="34" charset="0"/>
                          <a:ea typeface="Aptos" panose="020B0004020202020204" pitchFamily="34" charset="0"/>
                          <a:cs typeface="Times New Roman" panose="02020603050405020304" pitchFamily="18" charset="0"/>
                        </a:rPr>
                        <a:t> </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F2D0"/>
                    </a:solidFill>
                  </a:tcPr>
                </a:tc>
                <a:tc>
                  <a:txBody>
                    <a:bodyPr/>
                    <a:lstStyle/>
                    <a:p>
                      <a:pPr marL="0" marR="0">
                        <a:lnSpc>
                          <a:spcPct val="107000"/>
                        </a:lnSpc>
                        <a:spcAft>
                          <a:spcPts val="800"/>
                        </a:spcAft>
                        <a:buNone/>
                      </a:pPr>
                      <a:r>
                        <a:rPr lang="en-US" sz="2000" b="1" kern="100">
                          <a:effectLst/>
                          <a:latin typeface="Aptos" panose="020B0004020202020204" pitchFamily="34" charset="0"/>
                          <a:ea typeface="Aptos" panose="020B0004020202020204" pitchFamily="34" charset="0"/>
                          <a:cs typeface="Times New Roman" panose="02020603050405020304" pitchFamily="18" charset="0"/>
                        </a:rPr>
                        <a:t> </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AEDFB"/>
                    </a:solidFill>
                  </a:tcPr>
                </a:tc>
                <a:extLst>
                  <a:ext uri="{0D108BD9-81ED-4DB2-BD59-A6C34878D82A}">
                    <a16:rowId xmlns:a16="http://schemas.microsoft.com/office/drawing/2014/main" val="2635647479"/>
                  </a:ext>
                </a:extLst>
              </a:tr>
              <a:tr h="386202">
                <a:tc>
                  <a:txBody>
                    <a:bodyPr/>
                    <a:lstStyle/>
                    <a:p>
                      <a:pPr marL="0" marR="0">
                        <a:lnSpc>
                          <a:spcPct val="107000"/>
                        </a:lnSpc>
                        <a:spcAft>
                          <a:spcPts val="800"/>
                        </a:spcAft>
                        <a:buNone/>
                      </a:pPr>
                      <a:r>
                        <a:rPr lang="en-US" sz="2000" kern="100">
                          <a:effectLst/>
                          <a:latin typeface="Aptos" panose="020B0004020202020204" pitchFamily="34" charset="0"/>
                          <a:ea typeface="Aptos" panose="020B0004020202020204" pitchFamily="34" charset="0"/>
                          <a:cs typeface="Times New Roman" panose="02020603050405020304" pitchFamily="18" charset="0"/>
                        </a:rPr>
                        <a:t>Ecological Benefits</a:t>
                      </a: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800"/>
                        </a:spcAft>
                        <a:buNone/>
                      </a:pPr>
                      <a:r>
                        <a:rPr lang="en-US" sz="2000" b="1" kern="100">
                          <a:effectLst/>
                          <a:latin typeface="Aptos" panose="020B0004020202020204" pitchFamily="34" charset="0"/>
                          <a:ea typeface="Aptos" panose="020B0004020202020204" pitchFamily="34" charset="0"/>
                          <a:cs typeface="Times New Roman" panose="02020603050405020304" pitchFamily="18" charset="0"/>
                        </a:rPr>
                        <a:t> </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F2D0"/>
                    </a:solidFill>
                  </a:tcPr>
                </a:tc>
                <a:tc>
                  <a:txBody>
                    <a:bodyPr/>
                    <a:lstStyle/>
                    <a:p>
                      <a:pPr marL="0" marR="0">
                        <a:lnSpc>
                          <a:spcPct val="107000"/>
                        </a:lnSpc>
                        <a:spcAft>
                          <a:spcPts val="800"/>
                        </a:spcAft>
                        <a:buNone/>
                      </a:pPr>
                      <a:r>
                        <a:rPr lang="en-US" sz="2000" b="1" kern="100">
                          <a:effectLst/>
                          <a:latin typeface="Aptos" panose="020B0004020202020204" pitchFamily="34" charset="0"/>
                          <a:ea typeface="Aptos" panose="020B0004020202020204" pitchFamily="34" charset="0"/>
                          <a:cs typeface="Times New Roman" panose="02020603050405020304" pitchFamily="18" charset="0"/>
                        </a:rPr>
                        <a:t> </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AEDFB"/>
                    </a:solidFill>
                  </a:tcPr>
                </a:tc>
                <a:extLst>
                  <a:ext uri="{0D108BD9-81ED-4DB2-BD59-A6C34878D82A}">
                    <a16:rowId xmlns:a16="http://schemas.microsoft.com/office/drawing/2014/main" val="2786806969"/>
                  </a:ext>
                </a:extLst>
              </a:tr>
              <a:tr h="386202">
                <a:tc>
                  <a:txBody>
                    <a:bodyPr/>
                    <a:lstStyle/>
                    <a:p>
                      <a:pPr marL="0" marR="0">
                        <a:lnSpc>
                          <a:spcPct val="107000"/>
                        </a:lnSpc>
                        <a:spcAft>
                          <a:spcPts val="800"/>
                        </a:spcAft>
                        <a:buNone/>
                      </a:pPr>
                      <a:r>
                        <a:rPr lang="en-US" sz="2000" kern="100">
                          <a:effectLst/>
                          <a:latin typeface="Aptos" panose="020B0004020202020204" pitchFamily="34" charset="0"/>
                          <a:ea typeface="Aptos" panose="020B0004020202020204" pitchFamily="34" charset="0"/>
                          <a:cs typeface="Times New Roman" panose="02020603050405020304" pitchFamily="18" charset="0"/>
                        </a:rPr>
                        <a:t>Community Risk Reduction Benefits</a:t>
                      </a: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800"/>
                        </a:spcAft>
                        <a:buNone/>
                      </a:pPr>
                      <a:r>
                        <a:rPr lang="en-US" sz="2000" b="1" kern="100">
                          <a:effectLst/>
                          <a:latin typeface="Aptos" panose="020B0004020202020204" pitchFamily="34" charset="0"/>
                          <a:ea typeface="Aptos" panose="020B0004020202020204" pitchFamily="34" charset="0"/>
                          <a:cs typeface="Times New Roman" panose="02020603050405020304" pitchFamily="18" charset="0"/>
                        </a:rPr>
                        <a:t> </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F2D0"/>
                    </a:solidFill>
                  </a:tcPr>
                </a:tc>
                <a:tc>
                  <a:txBody>
                    <a:bodyPr/>
                    <a:lstStyle/>
                    <a:p>
                      <a:pPr marL="0" marR="0">
                        <a:lnSpc>
                          <a:spcPct val="107000"/>
                        </a:lnSpc>
                        <a:spcAft>
                          <a:spcPts val="800"/>
                        </a:spcAft>
                        <a:buNone/>
                      </a:pPr>
                      <a:r>
                        <a:rPr lang="en-US" sz="2000" b="1"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AEDFB"/>
                    </a:solidFill>
                  </a:tcPr>
                </a:tc>
                <a:extLst>
                  <a:ext uri="{0D108BD9-81ED-4DB2-BD59-A6C34878D82A}">
                    <a16:rowId xmlns:a16="http://schemas.microsoft.com/office/drawing/2014/main" val="2429329486"/>
                  </a:ext>
                </a:extLst>
              </a:tr>
              <a:tr h="386202">
                <a:tc>
                  <a:txBody>
                    <a:bodyPr/>
                    <a:lstStyle/>
                    <a:p>
                      <a:pPr marL="0" marR="0">
                        <a:lnSpc>
                          <a:spcPct val="107000"/>
                        </a:lnSpc>
                        <a:spcAft>
                          <a:spcPts val="800"/>
                        </a:spcAft>
                        <a:buNone/>
                      </a:pPr>
                      <a:r>
                        <a:rPr lang="en-US" sz="2000" kern="100">
                          <a:effectLst/>
                          <a:latin typeface="Aptos" panose="020B0004020202020204" pitchFamily="34" charset="0"/>
                          <a:ea typeface="Aptos" panose="020B0004020202020204" pitchFamily="34" charset="0"/>
                          <a:cs typeface="Times New Roman" panose="02020603050405020304" pitchFamily="18" charset="0"/>
                        </a:rPr>
                        <a:t>Funding Availability</a:t>
                      </a: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800"/>
                        </a:spcAft>
                        <a:buNone/>
                      </a:pP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F2D0"/>
                    </a:solidFill>
                  </a:tcPr>
                </a:tc>
                <a:tc>
                  <a:txBody>
                    <a:bodyPr/>
                    <a:lstStyle/>
                    <a:p>
                      <a:pPr marL="0" marR="0">
                        <a:lnSpc>
                          <a:spcPct val="107000"/>
                        </a:lnSpc>
                        <a:spcAft>
                          <a:spcPts val="800"/>
                        </a:spcAft>
                        <a:buNone/>
                      </a:pP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AEDFB"/>
                    </a:solidFill>
                  </a:tcPr>
                </a:tc>
                <a:extLst>
                  <a:ext uri="{0D108BD9-81ED-4DB2-BD59-A6C34878D82A}">
                    <a16:rowId xmlns:a16="http://schemas.microsoft.com/office/drawing/2014/main" val="2608064291"/>
                  </a:ext>
                </a:extLst>
              </a:tr>
              <a:tr h="386202">
                <a:tc>
                  <a:txBody>
                    <a:bodyPr/>
                    <a:lstStyle/>
                    <a:p>
                      <a:pPr marL="0" marR="0">
                        <a:lnSpc>
                          <a:spcPct val="107000"/>
                        </a:lnSpc>
                        <a:spcAft>
                          <a:spcPts val="800"/>
                        </a:spcAft>
                        <a:buNone/>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Implementation Readiness</a:t>
                      </a: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800"/>
                        </a:spcAft>
                        <a:buNone/>
                      </a:pPr>
                      <a:r>
                        <a:rPr lang="en-US" sz="2000" b="1"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F2D0"/>
                    </a:solidFill>
                  </a:tcPr>
                </a:tc>
                <a:tc>
                  <a:txBody>
                    <a:bodyPr/>
                    <a:lstStyle/>
                    <a:p>
                      <a:pPr marL="0" marR="0">
                        <a:lnSpc>
                          <a:spcPct val="107000"/>
                        </a:lnSpc>
                        <a:spcAft>
                          <a:spcPts val="800"/>
                        </a:spcAft>
                        <a:buNone/>
                      </a:pPr>
                      <a:r>
                        <a:rPr lang="en-US" sz="2000" b="1"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AEDFB"/>
                    </a:solidFill>
                  </a:tcPr>
                </a:tc>
                <a:extLst>
                  <a:ext uri="{0D108BD9-81ED-4DB2-BD59-A6C34878D82A}">
                    <a16:rowId xmlns:a16="http://schemas.microsoft.com/office/drawing/2014/main" val="2384719147"/>
                  </a:ext>
                </a:extLst>
              </a:tr>
              <a:tr h="386202">
                <a:tc>
                  <a:txBody>
                    <a:bodyPr/>
                    <a:lstStyle/>
                    <a:p>
                      <a:pPr marL="0" marR="0">
                        <a:lnSpc>
                          <a:spcPct val="107000"/>
                        </a:lnSpc>
                        <a:spcAft>
                          <a:spcPts val="800"/>
                        </a:spcAft>
                        <a:buNone/>
                      </a:pPr>
                      <a:r>
                        <a:rPr lang="en-US" sz="2000" kern="100">
                          <a:effectLst/>
                          <a:latin typeface="Aptos" panose="020B0004020202020204" pitchFamily="34" charset="0"/>
                          <a:ea typeface="Aptos" panose="020B0004020202020204" pitchFamily="34" charset="0"/>
                          <a:cs typeface="Times New Roman" panose="02020603050405020304" pitchFamily="18" charset="0"/>
                        </a:rPr>
                        <a:t>Reduction of fire risk</a:t>
                      </a: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800"/>
                        </a:spcAft>
                        <a:buNone/>
                      </a:pPr>
                      <a:r>
                        <a:rPr lang="en-US" sz="2000" b="1" kern="100">
                          <a:effectLst/>
                          <a:latin typeface="Aptos" panose="020B0004020202020204" pitchFamily="34" charset="0"/>
                          <a:ea typeface="Aptos" panose="020B0004020202020204" pitchFamily="34" charset="0"/>
                          <a:cs typeface="Times New Roman" panose="02020603050405020304" pitchFamily="18" charset="0"/>
                        </a:rPr>
                        <a:t> </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F2D0"/>
                    </a:solidFill>
                  </a:tcPr>
                </a:tc>
                <a:tc>
                  <a:txBody>
                    <a:bodyPr/>
                    <a:lstStyle/>
                    <a:p>
                      <a:pPr marL="0" marR="0">
                        <a:lnSpc>
                          <a:spcPct val="107000"/>
                        </a:lnSpc>
                        <a:spcAft>
                          <a:spcPts val="800"/>
                        </a:spcAft>
                        <a:buNone/>
                      </a:pPr>
                      <a:r>
                        <a:rPr lang="en-US" sz="2000" b="1"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AEDFB"/>
                    </a:solidFill>
                  </a:tcPr>
                </a:tc>
                <a:extLst>
                  <a:ext uri="{0D108BD9-81ED-4DB2-BD59-A6C34878D82A}">
                    <a16:rowId xmlns:a16="http://schemas.microsoft.com/office/drawing/2014/main" val="2505326578"/>
                  </a:ext>
                </a:extLst>
              </a:tr>
              <a:tr h="386202">
                <a:tc>
                  <a:txBody>
                    <a:bodyPr/>
                    <a:lstStyle/>
                    <a:p>
                      <a:pPr marL="0" marR="0">
                        <a:lnSpc>
                          <a:spcPct val="107000"/>
                        </a:lnSpc>
                        <a:spcAft>
                          <a:spcPts val="800"/>
                        </a:spcAft>
                        <a:buNone/>
                      </a:pPr>
                      <a:r>
                        <a:rPr lang="en-US" sz="2000" kern="100">
                          <a:effectLst/>
                          <a:latin typeface="Aptos" panose="020B0004020202020204" pitchFamily="34" charset="0"/>
                          <a:ea typeface="Aptos" panose="020B0004020202020204" pitchFamily="34" charset="0"/>
                          <a:cs typeface="Times New Roman" panose="02020603050405020304" pitchFamily="18" charset="0"/>
                        </a:rPr>
                        <a:t>Permitting Status</a:t>
                      </a: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800"/>
                        </a:spcAft>
                        <a:buNone/>
                      </a:pPr>
                      <a:r>
                        <a:rPr lang="en-US" sz="2000" b="1" kern="100">
                          <a:effectLst/>
                          <a:latin typeface="Aptos" panose="020B0004020202020204" pitchFamily="34" charset="0"/>
                          <a:ea typeface="Aptos" panose="020B0004020202020204" pitchFamily="34" charset="0"/>
                          <a:cs typeface="Times New Roman" panose="02020603050405020304" pitchFamily="18" charset="0"/>
                        </a:rPr>
                        <a:t> </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F2D0"/>
                    </a:solidFill>
                  </a:tcPr>
                </a:tc>
                <a:tc>
                  <a:txBody>
                    <a:bodyPr/>
                    <a:lstStyle/>
                    <a:p>
                      <a:pPr marL="0" marR="0">
                        <a:lnSpc>
                          <a:spcPct val="107000"/>
                        </a:lnSpc>
                        <a:spcAft>
                          <a:spcPts val="800"/>
                        </a:spcAft>
                        <a:buNone/>
                      </a:pPr>
                      <a:r>
                        <a:rPr lang="en-US" sz="2000" b="1" kern="100">
                          <a:effectLst/>
                          <a:latin typeface="Aptos" panose="020B0004020202020204" pitchFamily="34" charset="0"/>
                          <a:ea typeface="Aptos" panose="020B0004020202020204" pitchFamily="34" charset="0"/>
                          <a:cs typeface="Times New Roman" panose="02020603050405020304" pitchFamily="18" charset="0"/>
                        </a:rPr>
                        <a:t> </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AEDFB"/>
                    </a:solidFill>
                  </a:tcPr>
                </a:tc>
                <a:extLst>
                  <a:ext uri="{0D108BD9-81ED-4DB2-BD59-A6C34878D82A}">
                    <a16:rowId xmlns:a16="http://schemas.microsoft.com/office/drawing/2014/main" val="976015612"/>
                  </a:ext>
                </a:extLst>
              </a:tr>
              <a:tr h="386202">
                <a:tc>
                  <a:txBody>
                    <a:bodyPr/>
                    <a:lstStyle/>
                    <a:p>
                      <a:pPr marL="0" marR="0">
                        <a:lnSpc>
                          <a:spcPct val="107000"/>
                        </a:lnSpc>
                        <a:spcAft>
                          <a:spcPts val="800"/>
                        </a:spcAft>
                        <a:buNone/>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Public Support</a:t>
                      </a: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800"/>
                        </a:spcAft>
                        <a:buNone/>
                      </a:pP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F2D0"/>
                    </a:solidFill>
                  </a:tcPr>
                </a:tc>
                <a:tc>
                  <a:txBody>
                    <a:bodyPr/>
                    <a:lstStyle/>
                    <a:p>
                      <a:pPr marL="0" marR="0">
                        <a:lnSpc>
                          <a:spcPct val="107000"/>
                        </a:lnSpc>
                        <a:spcAft>
                          <a:spcPts val="800"/>
                        </a:spcAft>
                        <a:buNone/>
                      </a:pP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AEDFB"/>
                    </a:solidFill>
                  </a:tcPr>
                </a:tc>
                <a:extLst>
                  <a:ext uri="{0D108BD9-81ED-4DB2-BD59-A6C34878D82A}">
                    <a16:rowId xmlns:a16="http://schemas.microsoft.com/office/drawing/2014/main" val="2355765222"/>
                  </a:ext>
                </a:extLst>
              </a:tr>
            </a:tbl>
          </a:graphicData>
        </a:graphic>
      </p:graphicFrame>
      <p:sp>
        <p:nvSpPr>
          <p:cNvPr id="3" name="TextBox 2">
            <a:extLst>
              <a:ext uri="{FF2B5EF4-FFF2-40B4-BE49-F238E27FC236}">
                <a16:creationId xmlns:a16="http://schemas.microsoft.com/office/drawing/2014/main" id="{D54C912A-B19B-213D-21BA-C0CE7AE2669A}"/>
              </a:ext>
            </a:extLst>
          </p:cNvPr>
          <p:cNvSpPr txBox="1"/>
          <p:nvPr/>
        </p:nvSpPr>
        <p:spPr>
          <a:xfrm>
            <a:off x="877913" y="1530862"/>
            <a:ext cx="9579936" cy="707886"/>
          </a:xfrm>
          <a:prstGeom prst="rect">
            <a:avLst/>
          </a:prstGeom>
          <a:noFill/>
        </p:spPr>
        <p:txBody>
          <a:bodyPr wrap="square" rtlCol="0">
            <a:spAutoFit/>
          </a:bodyPr>
          <a:lstStyle/>
          <a:p>
            <a:r>
              <a:rPr lang="en-US" sz="2000" dirty="0">
                <a:latin typeface="Aptos" panose="020B0004020202020204" pitchFamily="34" charset="0"/>
              </a:rPr>
              <a:t>Ranking projects as near-term (1-5 years) vs. long-term (5+ years) based on the following characteristics: </a:t>
            </a:r>
          </a:p>
        </p:txBody>
      </p:sp>
    </p:spTree>
    <p:extLst>
      <p:ext uri="{BB962C8B-B14F-4D97-AF65-F5344CB8AC3E}">
        <p14:creationId xmlns:p14="http://schemas.microsoft.com/office/powerpoint/2010/main" val="28761285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076C63-B6D8-ED73-37F8-FF81996F18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C8D563-4503-E4DE-DF8A-EB6F4FCB4333}"/>
              </a:ext>
            </a:extLst>
          </p:cNvPr>
          <p:cNvSpPr>
            <a:spLocks noGrp="1"/>
          </p:cNvSpPr>
          <p:nvPr>
            <p:ph type="title"/>
          </p:nvPr>
        </p:nvSpPr>
        <p:spPr/>
        <p:txBody>
          <a:bodyPr/>
          <a:lstStyle/>
          <a:p>
            <a:r>
              <a:rPr lang="en-US" b="1" dirty="0" err="1">
                <a:latin typeface="Aptos" panose="020B0004020202020204" pitchFamily="34" charset="0"/>
              </a:rPr>
              <a:t>AirTable</a:t>
            </a:r>
            <a:r>
              <a:rPr lang="en-US" b="1" dirty="0">
                <a:latin typeface="Aptos" panose="020B0004020202020204" pitchFamily="34" charset="0"/>
              </a:rPr>
              <a:t> Database</a:t>
            </a:r>
          </a:p>
        </p:txBody>
      </p:sp>
      <p:pic>
        <p:nvPicPr>
          <p:cNvPr id="4" name="Picture 3">
            <a:extLst>
              <a:ext uri="{FF2B5EF4-FFF2-40B4-BE49-F238E27FC236}">
                <a16:creationId xmlns:a16="http://schemas.microsoft.com/office/drawing/2014/main" id="{A5FB2714-76C5-75DE-1212-04721736921C}"/>
              </a:ext>
            </a:extLst>
          </p:cNvPr>
          <p:cNvPicPr>
            <a:picLocks noChangeAspect="1"/>
          </p:cNvPicPr>
          <p:nvPr/>
        </p:nvPicPr>
        <p:blipFill>
          <a:blip r:embed="rId3"/>
          <a:srcRect l="3314" r="2151" b="794"/>
          <a:stretch/>
        </p:blipFill>
        <p:spPr>
          <a:xfrm>
            <a:off x="333153" y="1690688"/>
            <a:ext cx="11525693" cy="3826441"/>
          </a:xfrm>
          <a:prstGeom prst="rect">
            <a:avLst/>
          </a:prstGeom>
        </p:spPr>
      </p:pic>
    </p:spTree>
    <p:extLst>
      <p:ext uri="{BB962C8B-B14F-4D97-AF65-F5344CB8AC3E}">
        <p14:creationId xmlns:p14="http://schemas.microsoft.com/office/powerpoint/2010/main" val="30164689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9D6C7C6A-B48E-83EE-0EEA-6DA8E2DCA646}"/>
            </a:ext>
          </a:extLst>
        </p:cNvPr>
        <p:cNvGrpSpPr/>
        <p:nvPr/>
      </p:nvGrpSpPr>
      <p:grpSpPr>
        <a:xfrm>
          <a:off x="0" y="0"/>
          <a:ext cx="0" cy="0"/>
          <a:chOff x="0" y="0"/>
          <a:chExt cx="0" cy="0"/>
        </a:xfrm>
      </p:grpSpPr>
      <p:sp>
        <p:nvSpPr>
          <p:cNvPr id="2055" name="Rectangle 205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EDAE8975-9B06-8858-A901-868563CB08E2}"/>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58C45A0-78B8-42E3-22F1-D953424C1166}"/>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spcBef>
                <a:spcPct val="0"/>
              </a:spcBef>
            </a:pPr>
            <a:r>
              <a:rPr lang="en-US" sz="6000" b="1" kern="1200" dirty="0">
                <a:solidFill>
                  <a:srgbClr val="FFFFFF"/>
                </a:solidFill>
                <a:latin typeface="+mj-lt"/>
                <a:ea typeface="+mj-ea"/>
                <a:cs typeface="+mj-cs"/>
              </a:rPr>
              <a:t>General Q&amp;A</a:t>
            </a:r>
          </a:p>
        </p:txBody>
      </p:sp>
    </p:spTree>
    <p:extLst>
      <p:ext uri="{BB962C8B-B14F-4D97-AF65-F5344CB8AC3E}">
        <p14:creationId xmlns:p14="http://schemas.microsoft.com/office/powerpoint/2010/main" val="3581030695"/>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5"/>
          <p:cNvSpPr txBox="1"/>
          <p:nvPr/>
        </p:nvSpPr>
        <p:spPr>
          <a:xfrm>
            <a:off x="421448" y="1900595"/>
            <a:ext cx="5447723" cy="1354176"/>
          </a:xfrm>
          <a:prstGeom prst="rect">
            <a:avLst/>
          </a:prstGeom>
          <a:solidFill>
            <a:schemeClr val="lt1"/>
          </a:solidFill>
          <a:ln w="381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i="1" dirty="0">
                <a:solidFill>
                  <a:schemeClr val="dk1"/>
                </a:solidFill>
                <a:latin typeface="Aptos" panose="020B0004020202020204" pitchFamily="34" charset="0"/>
                <a:sym typeface="Arial"/>
              </a:rPr>
              <a:t>Exercise 1: Prioritization </a:t>
            </a:r>
            <a:r>
              <a:rPr lang="en-US" sz="1800" i="1" dirty="0">
                <a:solidFill>
                  <a:schemeClr val="dk1"/>
                </a:solidFill>
                <a:latin typeface="Aptos" panose="020B0004020202020204" pitchFamily="34" charset="0"/>
              </a:rPr>
              <a:t>Characteristics</a:t>
            </a:r>
            <a:r>
              <a:rPr lang="en-US" sz="1800" i="1" dirty="0">
                <a:solidFill>
                  <a:schemeClr val="dk1"/>
                </a:solidFill>
                <a:latin typeface="Aptos" panose="020B0004020202020204" pitchFamily="34" charset="0"/>
                <a:sym typeface="Arial"/>
              </a:rPr>
              <a:t> </a:t>
            </a:r>
          </a:p>
          <a:p>
            <a:pPr marL="0" marR="0" lvl="0" indent="0" algn="ctr" rtl="0">
              <a:spcBef>
                <a:spcPts val="0"/>
              </a:spcBef>
              <a:spcAft>
                <a:spcPts val="0"/>
              </a:spcAft>
              <a:buNone/>
            </a:pPr>
            <a:endParaRPr lang="en-US" sz="1800" i="1" dirty="0">
              <a:solidFill>
                <a:schemeClr val="dk1"/>
              </a:solidFill>
              <a:latin typeface="Aptos" panose="020B0004020202020204" pitchFamily="34" charset="0"/>
            </a:endParaRPr>
          </a:p>
          <a:p>
            <a:pPr marL="285750" marR="0" lvl="0" indent="-285750" rtl="0">
              <a:spcBef>
                <a:spcPts val="0"/>
              </a:spcBef>
              <a:spcAft>
                <a:spcPts val="0"/>
              </a:spcAft>
              <a:buFont typeface="Arial" panose="020B0604020202020204" pitchFamily="34" charset="0"/>
              <a:buChar char="•"/>
            </a:pPr>
            <a:r>
              <a:rPr lang="en-US" dirty="0">
                <a:latin typeface="Aptos" panose="020B0004020202020204" pitchFamily="34" charset="0"/>
              </a:rPr>
              <a:t>Are there any additional prioritization characteristics that we should consider incorporating into this framework? </a:t>
            </a:r>
          </a:p>
          <a:p>
            <a:pPr marL="0" marR="0" lvl="0" indent="0" algn="l" rtl="0">
              <a:spcBef>
                <a:spcPts val="0"/>
              </a:spcBef>
              <a:spcAft>
                <a:spcPts val="0"/>
              </a:spcAft>
              <a:buNone/>
            </a:pPr>
            <a:endParaRPr sz="1800" dirty="0">
              <a:solidFill>
                <a:schemeClr val="dk1"/>
              </a:solidFill>
              <a:latin typeface="Aptos" panose="020B0004020202020204" pitchFamily="34" charset="0"/>
              <a:sym typeface="Arial"/>
            </a:endParaRPr>
          </a:p>
        </p:txBody>
      </p:sp>
      <p:sp>
        <p:nvSpPr>
          <p:cNvPr id="140" name="Google Shape;140;p5"/>
          <p:cNvSpPr txBox="1"/>
          <p:nvPr/>
        </p:nvSpPr>
        <p:spPr>
          <a:xfrm>
            <a:off x="421448" y="3433103"/>
            <a:ext cx="5447723" cy="1508065"/>
          </a:xfrm>
          <a:prstGeom prst="rect">
            <a:avLst/>
          </a:prstGeom>
          <a:solidFill>
            <a:schemeClr val="lt1"/>
          </a:solidFill>
          <a:ln w="38100" cap="flat" cmpd="sng">
            <a:solidFill>
              <a:schemeClr val="accent2"/>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i="1" dirty="0">
                <a:solidFill>
                  <a:schemeClr val="dk1"/>
                </a:solidFill>
                <a:latin typeface="Aptos" panose="020B0004020202020204" pitchFamily="34" charset="0"/>
                <a:sym typeface="Arial"/>
              </a:rPr>
              <a:t>Exercise 2: Project List</a:t>
            </a:r>
          </a:p>
          <a:p>
            <a:pPr marL="285750" marR="0" lvl="0" indent="-285750" rtl="0">
              <a:spcBef>
                <a:spcPts val="0"/>
              </a:spcBef>
              <a:spcAft>
                <a:spcPts val="0"/>
              </a:spcAft>
              <a:buFont typeface="Arial" panose="020B0604020202020204" pitchFamily="34" charset="0"/>
              <a:buChar char="•"/>
            </a:pPr>
            <a:endParaRPr lang="en-US" dirty="0">
              <a:solidFill>
                <a:schemeClr val="dk1"/>
              </a:solidFill>
              <a:latin typeface="Aptos" panose="020B0004020202020204" pitchFamily="34" charset="0"/>
              <a:sym typeface="Arial"/>
            </a:endParaRPr>
          </a:p>
          <a:p>
            <a:pPr marL="285750" marR="0" lvl="0" indent="-285750" rtl="0">
              <a:spcBef>
                <a:spcPts val="0"/>
              </a:spcBef>
              <a:spcAft>
                <a:spcPts val="0"/>
              </a:spcAft>
              <a:buFont typeface="Arial" panose="020B0604020202020204" pitchFamily="34" charset="0"/>
              <a:buChar char="•"/>
            </a:pPr>
            <a:r>
              <a:rPr lang="en-US" dirty="0">
                <a:solidFill>
                  <a:schemeClr val="dk1"/>
                </a:solidFill>
                <a:latin typeface="Aptos" panose="020B0004020202020204" pitchFamily="34" charset="0"/>
                <a:sym typeface="Arial"/>
              </a:rPr>
              <a:t>Review current project list and discuss which have community support</a:t>
            </a:r>
          </a:p>
          <a:p>
            <a:pPr marL="285750" lvl="0" indent="-285750">
              <a:buFont typeface="Arial" panose="020B0604020202020204" pitchFamily="34" charset="0"/>
              <a:buChar char="•"/>
            </a:pPr>
            <a:r>
              <a:rPr lang="en-US" dirty="0">
                <a:solidFill>
                  <a:schemeClr val="dk1"/>
                </a:solidFill>
                <a:latin typeface="Aptos" panose="020B0004020202020204" pitchFamily="34" charset="0"/>
              </a:rPr>
              <a:t>Recommend top 5 projects to be completed in the near-term</a:t>
            </a:r>
            <a:endParaRPr lang="en-US" dirty="0">
              <a:solidFill>
                <a:schemeClr val="dk1"/>
              </a:solidFill>
              <a:latin typeface="Aptos" panose="020B0004020202020204" pitchFamily="34" charset="0"/>
              <a:sym typeface="Arial"/>
            </a:endParaRPr>
          </a:p>
          <a:p>
            <a:pPr marL="0" marR="0" lvl="0" indent="0" algn="ctr" rtl="0">
              <a:spcBef>
                <a:spcPts val="0"/>
              </a:spcBef>
              <a:spcAft>
                <a:spcPts val="0"/>
              </a:spcAft>
              <a:buNone/>
            </a:pPr>
            <a:endParaRPr lang="en-US" sz="1800" dirty="0">
              <a:solidFill>
                <a:schemeClr val="dk1"/>
              </a:solidFill>
              <a:latin typeface="Aptos" panose="020B0004020202020204" pitchFamily="34" charset="0"/>
              <a:sym typeface="Arial"/>
            </a:endParaRPr>
          </a:p>
        </p:txBody>
      </p:sp>
      <p:sp>
        <p:nvSpPr>
          <p:cNvPr id="142" name="Google Shape;142;p5"/>
          <p:cNvSpPr txBox="1"/>
          <p:nvPr/>
        </p:nvSpPr>
        <p:spPr>
          <a:xfrm>
            <a:off x="6033247" y="1900596"/>
            <a:ext cx="5872800" cy="1723508"/>
          </a:xfrm>
          <a:prstGeom prst="rect">
            <a:avLst/>
          </a:prstGeom>
          <a:solidFill>
            <a:schemeClr val="lt1"/>
          </a:solidFill>
          <a:ln w="38100"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i="1" dirty="0">
                <a:solidFill>
                  <a:schemeClr val="dk1"/>
                </a:solidFill>
                <a:latin typeface="Aptos" panose="020B0004020202020204" pitchFamily="34" charset="0"/>
                <a:ea typeface="Play"/>
                <a:cs typeface="Play"/>
                <a:sym typeface="Play"/>
              </a:rPr>
              <a:t>Exercise 3: Other Projects</a:t>
            </a:r>
          </a:p>
          <a:p>
            <a:pPr marL="285750" indent="-285750">
              <a:buFont typeface="Arial" panose="020B0604020202020204" pitchFamily="34" charset="0"/>
              <a:buChar char="•"/>
            </a:pP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buFont typeface="Arial" panose="020B0604020202020204" pitchFamily="34" charset="0"/>
              <a:buChar char="•"/>
            </a:pPr>
            <a:r>
              <a:rPr lang="en-US" kern="100" dirty="0">
                <a:effectLst/>
                <a:latin typeface="Aptos" panose="020B0004020202020204" pitchFamily="34" charset="0"/>
                <a:ea typeface="Aptos" panose="020B0004020202020204" pitchFamily="34" charset="0"/>
                <a:cs typeface="Times New Roman" panose="02020603050405020304" pitchFamily="18" charset="0"/>
              </a:rPr>
              <a:t>Are there any projects, currently not on the list, that you feel should be considered for the RPP? </a:t>
            </a:r>
          </a:p>
          <a:p>
            <a:pPr marL="285750" indent="-285750">
              <a:buFont typeface="Arial" panose="020B0604020202020204" pitchFamily="34" charset="0"/>
              <a:buChar char="•"/>
            </a:pPr>
            <a:r>
              <a:rPr lang="en-US" dirty="0">
                <a:latin typeface="Aptos" panose="020B0004020202020204" pitchFamily="34" charset="0"/>
              </a:rPr>
              <a:t>If so, identify who could lead the project, possible funding sources, and other key project details. </a:t>
            </a:r>
          </a:p>
          <a:p>
            <a:pPr marL="0" marR="0" lvl="0" indent="0" algn="ctr" rtl="0">
              <a:spcBef>
                <a:spcPts val="0"/>
              </a:spcBef>
              <a:spcAft>
                <a:spcPts val="0"/>
              </a:spcAft>
              <a:buNone/>
            </a:pPr>
            <a:endParaRPr sz="1800" dirty="0">
              <a:solidFill>
                <a:schemeClr val="dk1"/>
              </a:solidFill>
              <a:latin typeface="Aptos" panose="020B0004020202020204" pitchFamily="34" charset="0"/>
              <a:ea typeface="Play"/>
              <a:cs typeface="Play"/>
              <a:sym typeface="Play"/>
            </a:endParaRPr>
          </a:p>
        </p:txBody>
      </p:sp>
      <p:sp>
        <p:nvSpPr>
          <p:cNvPr id="143" name="Google Shape;143;p5"/>
          <p:cNvSpPr txBox="1"/>
          <p:nvPr/>
        </p:nvSpPr>
        <p:spPr>
          <a:xfrm>
            <a:off x="223520" y="338678"/>
            <a:ext cx="11136459"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dirty="0">
                <a:solidFill>
                  <a:schemeClr val="dk1"/>
                </a:solidFill>
                <a:latin typeface="Arial"/>
                <a:ea typeface="Arial"/>
                <a:cs typeface="Arial"/>
                <a:sym typeface="Arial"/>
              </a:rPr>
              <a:t>Small Group Discussions</a:t>
            </a: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F609FF9A-4FCE-468E-A86A-C9AB525EAE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05" name="Rectangle 4104">
            <a:extLst>
              <a:ext uri="{FF2B5EF4-FFF2-40B4-BE49-F238E27FC236}">
                <a16:creationId xmlns:a16="http://schemas.microsoft.com/office/drawing/2014/main" id="{021E12D4-3A88-428D-8E5E-AF1AFD923D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098" name="Picture 2" descr="Tumey Hills of San Benito County ">
            <a:extLst>
              <a:ext uri="{FF2B5EF4-FFF2-40B4-BE49-F238E27FC236}">
                <a16:creationId xmlns:a16="http://schemas.microsoft.com/office/drawing/2014/main" id="{0BB1C9CD-82A5-8057-CE4A-B96C55D3DF22}"/>
              </a:ext>
            </a:extLst>
          </p:cNvPr>
          <p:cNvPicPr>
            <a:picLocks noChangeAspect="1" noChangeArrowheads="1"/>
          </p:cNvPicPr>
          <p:nvPr/>
        </p:nvPicPr>
        <p:blipFill>
          <a:blip r:embed="rId2">
            <a:alphaModFix amt="60000"/>
            <a:extLst>
              <a:ext uri="{28A0092B-C50C-407E-A947-70E740481C1C}">
                <a14:useLocalDpi xmlns:a14="http://schemas.microsoft.com/office/drawing/2010/main" val="0"/>
              </a:ext>
            </a:extLst>
          </a:blip>
          <a:srcRect/>
          <a:stretch/>
        </p:blipFill>
        <p:spPr bwMode="auto">
          <a:xfrm>
            <a:off x="-1" y="10"/>
            <a:ext cx="12192001"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0B0054B-B3B2-0E7F-125F-CA1696068744}"/>
              </a:ext>
            </a:extLst>
          </p:cNvPr>
          <p:cNvSpPr>
            <a:spLocks noGrp="1"/>
          </p:cNvSpPr>
          <p:nvPr>
            <p:ph type="title"/>
          </p:nvPr>
        </p:nvSpPr>
        <p:spPr>
          <a:xfrm>
            <a:off x="838200" y="914402"/>
            <a:ext cx="10515600" cy="2985923"/>
          </a:xfrm>
        </p:spPr>
        <p:txBody>
          <a:bodyPr vert="horz" lIns="91440" tIns="45720" rIns="91440" bIns="45720" rtlCol="0" anchor="b">
            <a:normAutofit/>
          </a:bodyPr>
          <a:lstStyle/>
          <a:p>
            <a:pPr algn="ctr">
              <a:spcBef>
                <a:spcPct val="0"/>
              </a:spcBef>
            </a:pPr>
            <a:r>
              <a:rPr lang="en-US" sz="5200" b="1" kern="1200">
                <a:solidFill>
                  <a:srgbClr val="FFFFFF"/>
                </a:solidFill>
                <a:latin typeface="+mj-lt"/>
                <a:ea typeface="+mj-ea"/>
                <a:cs typeface="+mj-cs"/>
              </a:rPr>
              <a:t>Next Steps</a:t>
            </a:r>
          </a:p>
        </p:txBody>
      </p:sp>
    </p:spTree>
    <p:extLst>
      <p:ext uri="{BB962C8B-B14F-4D97-AF65-F5344CB8AC3E}">
        <p14:creationId xmlns:p14="http://schemas.microsoft.com/office/powerpoint/2010/main" val="40294134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
          <p:cNvSpPr txBox="1">
            <a:spLocks noGrp="1"/>
          </p:cNvSpPr>
          <p:nvPr>
            <p:ph type="title"/>
          </p:nvPr>
        </p:nvSpPr>
        <p:spPr>
          <a:xfrm>
            <a:off x="489857" y="46469"/>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sz="4400" b="1" dirty="0">
                <a:latin typeface="Aptos" panose="020B0004020202020204" pitchFamily="34" charset="0"/>
              </a:rPr>
              <a:t>Agenda</a:t>
            </a:r>
            <a:endParaRPr b="1" dirty="0">
              <a:latin typeface="Aptos" panose="020B0004020202020204" pitchFamily="34" charset="0"/>
            </a:endParaRPr>
          </a:p>
        </p:txBody>
      </p:sp>
      <p:sp>
        <p:nvSpPr>
          <p:cNvPr id="102" name="Google Shape;102;p2"/>
          <p:cNvSpPr txBox="1">
            <a:spLocks noGrp="1"/>
          </p:cNvSpPr>
          <p:nvPr>
            <p:ph type="body" idx="1"/>
          </p:nvPr>
        </p:nvSpPr>
        <p:spPr>
          <a:xfrm>
            <a:off x="489850" y="1307150"/>
            <a:ext cx="11538900" cy="5550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en-US" sz="2300" b="1" dirty="0"/>
              <a:t>5:30	Arrivals &amp; Food</a:t>
            </a:r>
            <a:endParaRPr sz="2700" dirty="0"/>
          </a:p>
          <a:p>
            <a:pPr marL="0" lvl="0" indent="0" algn="l" rtl="0">
              <a:lnSpc>
                <a:spcPct val="90000"/>
              </a:lnSpc>
              <a:spcBef>
                <a:spcPts val="1800"/>
              </a:spcBef>
              <a:spcAft>
                <a:spcPts val="0"/>
              </a:spcAft>
              <a:buClr>
                <a:schemeClr val="dk1"/>
              </a:buClr>
              <a:buSzPts val="2400"/>
              <a:buNone/>
            </a:pPr>
            <a:r>
              <a:rPr lang="en-US" sz="2300" b="1" dirty="0"/>
              <a:t>5:45	Overview &amp; Introductions</a:t>
            </a:r>
            <a:endParaRPr sz="2700" dirty="0"/>
          </a:p>
          <a:p>
            <a:pPr marL="0" lvl="0" indent="0" algn="l" rtl="0">
              <a:lnSpc>
                <a:spcPct val="90000"/>
              </a:lnSpc>
              <a:spcBef>
                <a:spcPts val="1800"/>
              </a:spcBef>
              <a:spcAft>
                <a:spcPts val="0"/>
              </a:spcAft>
              <a:buClr>
                <a:schemeClr val="dk1"/>
              </a:buClr>
              <a:buSzPts val="2400"/>
              <a:buNone/>
            </a:pPr>
            <a:r>
              <a:rPr lang="en-US" sz="2300" b="1" dirty="0"/>
              <a:t>6:00	Regional Priority Plan (RPP) Overview</a:t>
            </a:r>
          </a:p>
          <a:p>
            <a:pPr marL="0" lvl="0" indent="0" algn="l" rtl="0">
              <a:lnSpc>
                <a:spcPct val="90000"/>
              </a:lnSpc>
              <a:spcBef>
                <a:spcPts val="1800"/>
              </a:spcBef>
              <a:spcAft>
                <a:spcPts val="0"/>
              </a:spcAft>
              <a:buClr>
                <a:schemeClr val="dk1"/>
              </a:buClr>
              <a:buSzPts val="2400"/>
              <a:buNone/>
            </a:pPr>
            <a:r>
              <a:rPr lang="en-US" sz="2300" b="1" dirty="0"/>
              <a:t>6:30	General Q&amp;A</a:t>
            </a:r>
            <a:endParaRPr sz="2700" dirty="0"/>
          </a:p>
          <a:p>
            <a:pPr marL="0" lvl="0" indent="0" algn="l" rtl="0">
              <a:lnSpc>
                <a:spcPct val="90000"/>
              </a:lnSpc>
              <a:spcBef>
                <a:spcPts val="1800"/>
              </a:spcBef>
              <a:spcAft>
                <a:spcPts val="0"/>
              </a:spcAft>
              <a:buClr>
                <a:schemeClr val="dk1"/>
              </a:buClr>
              <a:buSzPts val="2400"/>
              <a:buNone/>
            </a:pPr>
            <a:r>
              <a:rPr lang="en-US" sz="2300" b="1" dirty="0"/>
              <a:t>6:45	Small Groups Discussions/Open House</a:t>
            </a:r>
            <a:endParaRPr sz="2700" dirty="0"/>
          </a:p>
          <a:p>
            <a:pPr marL="0" lvl="0" indent="0" algn="l" rtl="0">
              <a:lnSpc>
                <a:spcPct val="90000"/>
              </a:lnSpc>
              <a:spcBef>
                <a:spcPts val="1800"/>
              </a:spcBef>
              <a:spcAft>
                <a:spcPts val="0"/>
              </a:spcAft>
              <a:buClr>
                <a:schemeClr val="dk1"/>
              </a:buClr>
              <a:buSzPts val="2400"/>
              <a:buNone/>
            </a:pPr>
            <a:r>
              <a:rPr lang="en-US" sz="2300" b="1" dirty="0"/>
              <a:t>7:30	Large Group Plenary: Concerns &amp; Potential Solutions</a:t>
            </a:r>
            <a:endParaRPr sz="2700" dirty="0"/>
          </a:p>
          <a:p>
            <a:pPr marL="0" lvl="0" indent="0" algn="l" rtl="0">
              <a:lnSpc>
                <a:spcPct val="90000"/>
              </a:lnSpc>
              <a:spcBef>
                <a:spcPts val="1800"/>
              </a:spcBef>
              <a:spcAft>
                <a:spcPts val="0"/>
              </a:spcAft>
              <a:buClr>
                <a:schemeClr val="dk1"/>
              </a:buClr>
              <a:buSzPts val="2400"/>
              <a:buNone/>
            </a:pPr>
            <a:r>
              <a:rPr lang="en-US" sz="2300" b="1" dirty="0"/>
              <a:t>8:00	Adjourn</a:t>
            </a:r>
            <a:endParaRPr sz="2700" dirty="0"/>
          </a:p>
        </p:txBody>
      </p:sp>
      <p:cxnSp>
        <p:nvCxnSpPr>
          <p:cNvPr id="103" name="Google Shape;103;p2"/>
          <p:cNvCxnSpPr/>
          <p:nvPr/>
        </p:nvCxnSpPr>
        <p:spPr>
          <a:xfrm>
            <a:off x="598709" y="1086122"/>
            <a:ext cx="9667461" cy="5763"/>
          </a:xfrm>
          <a:prstGeom prst="straightConnector1">
            <a:avLst/>
          </a:prstGeom>
          <a:noFill/>
          <a:ln w="19050" cap="flat" cmpd="sng">
            <a:solidFill>
              <a:schemeClr val="accent2"/>
            </a:solidFill>
            <a:prstDash val="solid"/>
            <a:miter lim="800000"/>
            <a:headEnd type="none" w="sm" len="sm"/>
            <a:tailEnd type="none" w="sm" len="sm"/>
          </a:ln>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3"/>
          <p:cNvSpPr txBox="1">
            <a:spLocks noGrp="1"/>
          </p:cNvSpPr>
          <p:nvPr>
            <p:ph type="title"/>
          </p:nvPr>
        </p:nvSpPr>
        <p:spPr>
          <a:xfrm>
            <a:off x="486659" y="82910"/>
            <a:ext cx="1170534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sz="4000" b="1" dirty="0">
                <a:latin typeface="Aptos" panose="020B0004020202020204" pitchFamily="34" charset="0"/>
              </a:rPr>
              <a:t>San Benito Wildfire Resilience Program Goals</a:t>
            </a:r>
            <a:endParaRPr sz="4000" dirty="0">
              <a:latin typeface="Aptos" panose="020B0004020202020204" pitchFamily="34" charset="0"/>
            </a:endParaRPr>
          </a:p>
        </p:txBody>
      </p:sp>
      <p:grpSp>
        <p:nvGrpSpPr>
          <p:cNvPr id="109" name="Google Shape;109;p3"/>
          <p:cNvGrpSpPr/>
          <p:nvPr/>
        </p:nvGrpSpPr>
        <p:grpSpPr>
          <a:xfrm>
            <a:off x="838200" y="1500795"/>
            <a:ext cx="10515600" cy="4901011"/>
            <a:chOff x="0" y="3834"/>
            <a:chExt cx="10515600" cy="4901011"/>
          </a:xfrm>
        </p:grpSpPr>
        <p:sp>
          <p:nvSpPr>
            <p:cNvPr id="110" name="Google Shape;110;p3"/>
            <p:cNvSpPr/>
            <p:nvPr/>
          </p:nvSpPr>
          <p:spPr>
            <a:xfrm>
              <a:off x="0" y="3834"/>
              <a:ext cx="10515600" cy="816822"/>
            </a:xfrm>
            <a:prstGeom prst="roundRect">
              <a:avLst>
                <a:gd name="adj" fmla="val 10000"/>
              </a:avLst>
            </a:prstGeom>
            <a:solidFill>
              <a:srgbClr val="CAD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247088" y="187619"/>
              <a:ext cx="449400" cy="449400"/>
            </a:xfrm>
            <a:prstGeom prst="rect">
              <a:avLst/>
            </a:prstGeom>
            <a:blipFill rotWithShape="1">
              <a:blip r:embed="rId3">
                <a:alphaModFix/>
              </a:blip>
              <a:stretch>
                <a:fillRect/>
              </a:stretch>
            </a:blip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943429" y="3834"/>
              <a:ext cx="9572170" cy="81682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txBox="1"/>
            <p:nvPr/>
          </p:nvSpPr>
          <p:spPr>
            <a:xfrm>
              <a:off x="943429" y="3834"/>
              <a:ext cx="9572100" cy="816900"/>
            </a:xfrm>
            <a:prstGeom prst="rect">
              <a:avLst/>
            </a:prstGeom>
            <a:noFill/>
            <a:ln>
              <a:noFill/>
            </a:ln>
          </p:spPr>
          <p:txBody>
            <a:bodyPr spcFirstLastPara="1" wrap="square" lIns="86425" tIns="86425" rIns="86425" bIns="86425" anchor="ctr" anchorCtr="0">
              <a:noAutofit/>
            </a:bodyPr>
            <a:lstStyle/>
            <a:p>
              <a:pPr marL="0" marR="0" lvl="0" indent="0" algn="l" rtl="0">
                <a:lnSpc>
                  <a:spcPct val="100000"/>
                </a:lnSpc>
                <a:spcBef>
                  <a:spcPts val="0"/>
                </a:spcBef>
                <a:spcAft>
                  <a:spcPts val="0"/>
                </a:spcAft>
                <a:buClr>
                  <a:schemeClr val="dk1"/>
                </a:buClr>
                <a:buSzPts val="1900"/>
                <a:buFont typeface="Arial"/>
                <a:buNone/>
              </a:pPr>
              <a:r>
                <a:rPr lang="en-US" sz="1900">
                  <a:solidFill>
                    <a:schemeClr val="dk1"/>
                  </a:solidFill>
                  <a:latin typeface="Arial"/>
                  <a:ea typeface="Arial"/>
                  <a:cs typeface="Arial"/>
                  <a:sym typeface="Arial"/>
                </a:rPr>
                <a:t>Better understand wildfire hazards and risks for communities and resources in San Benito County</a:t>
              </a:r>
              <a:endParaRPr/>
            </a:p>
          </p:txBody>
        </p:sp>
        <p:sp>
          <p:nvSpPr>
            <p:cNvPr id="114" name="Google Shape;114;p3"/>
            <p:cNvSpPr/>
            <p:nvPr/>
          </p:nvSpPr>
          <p:spPr>
            <a:xfrm>
              <a:off x="0" y="1024862"/>
              <a:ext cx="10515600" cy="816822"/>
            </a:xfrm>
            <a:prstGeom prst="roundRect">
              <a:avLst>
                <a:gd name="adj" fmla="val 10000"/>
              </a:avLst>
            </a:prstGeom>
            <a:solidFill>
              <a:srgbClr val="CAD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247088" y="1208647"/>
              <a:ext cx="449252" cy="449252"/>
            </a:xfrm>
            <a:prstGeom prst="rect">
              <a:avLst/>
            </a:prstGeom>
            <a:blipFill rotWithShape="1">
              <a:blip r:embed="rId4">
                <a:alphaModFix/>
              </a:blip>
              <a:stretch>
                <a:fillRect/>
              </a:stretch>
            </a:blip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943429" y="1024862"/>
              <a:ext cx="9572170" cy="81682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txBox="1"/>
            <p:nvPr/>
          </p:nvSpPr>
          <p:spPr>
            <a:xfrm>
              <a:off x="943429" y="1024862"/>
              <a:ext cx="9572100" cy="816900"/>
            </a:xfrm>
            <a:prstGeom prst="rect">
              <a:avLst/>
            </a:prstGeom>
            <a:noFill/>
            <a:ln>
              <a:noFill/>
            </a:ln>
          </p:spPr>
          <p:txBody>
            <a:bodyPr spcFirstLastPara="1" wrap="square" lIns="86425" tIns="86425" rIns="86425" bIns="86425" anchor="ctr" anchorCtr="0">
              <a:noAutofit/>
            </a:bodyPr>
            <a:lstStyle/>
            <a:p>
              <a:pPr marL="0" marR="0" lvl="0" indent="0" algn="l" rtl="0">
                <a:lnSpc>
                  <a:spcPct val="100000"/>
                </a:lnSpc>
                <a:spcBef>
                  <a:spcPts val="0"/>
                </a:spcBef>
                <a:spcAft>
                  <a:spcPts val="0"/>
                </a:spcAft>
                <a:buClr>
                  <a:schemeClr val="dk1"/>
                </a:buClr>
                <a:buSzPts val="1900"/>
                <a:buFont typeface="Arial"/>
                <a:buNone/>
              </a:pPr>
              <a:r>
                <a:rPr lang="en-US" sz="1900">
                  <a:solidFill>
                    <a:schemeClr val="dk1"/>
                  </a:solidFill>
                  <a:latin typeface="Arial"/>
                  <a:ea typeface="Arial"/>
                  <a:cs typeface="Arial"/>
                  <a:sym typeface="Arial"/>
                </a:rPr>
                <a:t>Share information and solicit ideas from community members</a:t>
              </a:r>
              <a:endParaRPr/>
            </a:p>
          </p:txBody>
        </p:sp>
        <p:sp>
          <p:nvSpPr>
            <p:cNvPr id="118" name="Google Shape;118;p3"/>
            <p:cNvSpPr/>
            <p:nvPr/>
          </p:nvSpPr>
          <p:spPr>
            <a:xfrm>
              <a:off x="0" y="2045889"/>
              <a:ext cx="10515600" cy="816822"/>
            </a:xfrm>
            <a:prstGeom prst="roundRect">
              <a:avLst>
                <a:gd name="adj" fmla="val 10000"/>
              </a:avLst>
            </a:prstGeom>
            <a:solidFill>
              <a:srgbClr val="CAD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247088" y="2229674"/>
              <a:ext cx="449252" cy="449252"/>
            </a:xfrm>
            <a:prstGeom prst="rect">
              <a:avLst/>
            </a:prstGeom>
            <a:blipFill rotWithShape="1">
              <a:blip r:embed="rId5">
                <a:alphaModFix/>
              </a:blip>
              <a:stretch>
                <a:fillRect/>
              </a:stretch>
            </a:blip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943429" y="2045889"/>
              <a:ext cx="9572170" cy="81682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txBox="1"/>
            <p:nvPr/>
          </p:nvSpPr>
          <p:spPr>
            <a:xfrm>
              <a:off x="943429" y="2045889"/>
              <a:ext cx="9572100" cy="816900"/>
            </a:xfrm>
            <a:prstGeom prst="rect">
              <a:avLst/>
            </a:prstGeom>
            <a:noFill/>
            <a:ln>
              <a:noFill/>
            </a:ln>
          </p:spPr>
          <p:txBody>
            <a:bodyPr spcFirstLastPara="1" wrap="square" lIns="86425" tIns="86425" rIns="86425" bIns="86425" anchor="ctr" anchorCtr="0">
              <a:noAutofit/>
            </a:bodyPr>
            <a:lstStyle/>
            <a:p>
              <a:pPr marL="0" marR="0" lvl="0" indent="0" algn="l" rtl="0">
                <a:lnSpc>
                  <a:spcPct val="100000"/>
                </a:lnSpc>
                <a:spcBef>
                  <a:spcPts val="0"/>
                </a:spcBef>
                <a:spcAft>
                  <a:spcPts val="0"/>
                </a:spcAft>
                <a:buClr>
                  <a:schemeClr val="dk1"/>
                </a:buClr>
                <a:buSzPts val="1900"/>
                <a:buFont typeface="Arial"/>
                <a:buNone/>
              </a:pPr>
              <a:r>
                <a:rPr lang="en-US" sz="1900">
                  <a:solidFill>
                    <a:schemeClr val="dk1"/>
                  </a:solidFill>
                  <a:latin typeface="Arial"/>
                  <a:ea typeface="Arial"/>
                  <a:cs typeface="Arial"/>
                  <a:sym typeface="Arial"/>
                </a:rPr>
                <a:t>Update the County’s Community Wildfire Protection Plan (CWPP)</a:t>
              </a:r>
              <a:endParaRPr/>
            </a:p>
          </p:txBody>
        </p:sp>
        <p:sp>
          <p:nvSpPr>
            <p:cNvPr id="122" name="Google Shape;122;p3"/>
            <p:cNvSpPr/>
            <p:nvPr/>
          </p:nvSpPr>
          <p:spPr>
            <a:xfrm>
              <a:off x="0" y="3066917"/>
              <a:ext cx="10515600" cy="816900"/>
            </a:xfrm>
            <a:prstGeom prst="roundRect">
              <a:avLst>
                <a:gd name="adj" fmla="val 10000"/>
              </a:avLst>
            </a:prstGeom>
            <a:solidFill>
              <a:srgbClr val="CAD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247088" y="3250702"/>
              <a:ext cx="449252" cy="449252"/>
            </a:xfrm>
            <a:prstGeom prst="rect">
              <a:avLst/>
            </a:prstGeom>
            <a:blipFill rotWithShape="1">
              <a:blip r:embed="rId6">
                <a:alphaModFix/>
              </a:blip>
              <a:stretch>
                <a:fillRect/>
              </a:stretch>
            </a:blip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943429" y="3066917"/>
              <a:ext cx="9572170" cy="81682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txBox="1"/>
            <p:nvPr/>
          </p:nvSpPr>
          <p:spPr>
            <a:xfrm>
              <a:off x="943429" y="3066917"/>
              <a:ext cx="9572100" cy="816900"/>
            </a:xfrm>
            <a:prstGeom prst="rect">
              <a:avLst/>
            </a:prstGeom>
            <a:noFill/>
            <a:ln>
              <a:noFill/>
            </a:ln>
          </p:spPr>
          <p:txBody>
            <a:bodyPr spcFirstLastPara="1" wrap="square" lIns="86425" tIns="86425" rIns="86425" bIns="86425" anchor="ctr" anchorCtr="0">
              <a:noAutofit/>
            </a:bodyPr>
            <a:lstStyle/>
            <a:p>
              <a:pPr marL="0" marR="0" lvl="0" indent="0" algn="l" rtl="0">
                <a:lnSpc>
                  <a:spcPct val="100000"/>
                </a:lnSpc>
                <a:spcBef>
                  <a:spcPts val="0"/>
                </a:spcBef>
                <a:spcAft>
                  <a:spcPts val="0"/>
                </a:spcAft>
                <a:buClr>
                  <a:schemeClr val="dk1"/>
                </a:buClr>
                <a:buSzPts val="1900"/>
                <a:buFont typeface="Arial"/>
                <a:buNone/>
              </a:pPr>
              <a:r>
                <a:rPr lang="en-US" sz="1900">
                  <a:solidFill>
                    <a:schemeClr val="dk1"/>
                  </a:solidFill>
                  <a:latin typeface="Arial"/>
                  <a:ea typeface="Arial"/>
                  <a:cs typeface="Arial"/>
                  <a:sym typeface="Arial"/>
                </a:rPr>
                <a:t>Develop an actionable Regional Prioritization Plan (RPP) plan of projects to reduce hazardous fuels and reduce risk</a:t>
              </a:r>
              <a:endParaRPr/>
            </a:p>
          </p:txBody>
        </p:sp>
        <p:sp>
          <p:nvSpPr>
            <p:cNvPr id="126" name="Google Shape;126;p3"/>
            <p:cNvSpPr/>
            <p:nvPr/>
          </p:nvSpPr>
          <p:spPr>
            <a:xfrm>
              <a:off x="0" y="4087945"/>
              <a:ext cx="10515600" cy="816822"/>
            </a:xfrm>
            <a:prstGeom prst="roundRect">
              <a:avLst>
                <a:gd name="adj" fmla="val 10000"/>
              </a:avLst>
            </a:prstGeom>
            <a:solidFill>
              <a:srgbClr val="CAD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247088" y="4271730"/>
              <a:ext cx="449252" cy="449252"/>
            </a:xfrm>
            <a:prstGeom prst="rect">
              <a:avLst/>
            </a:prstGeom>
            <a:blipFill rotWithShape="1">
              <a:blip r:embed="rId7">
                <a:alphaModFix/>
              </a:blip>
              <a:stretch>
                <a:fillRect/>
              </a:stretch>
            </a:blip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943429" y="4087945"/>
              <a:ext cx="9572170" cy="81682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txBox="1"/>
            <p:nvPr/>
          </p:nvSpPr>
          <p:spPr>
            <a:xfrm>
              <a:off x="943429" y="4087945"/>
              <a:ext cx="9572100" cy="816900"/>
            </a:xfrm>
            <a:prstGeom prst="rect">
              <a:avLst/>
            </a:prstGeom>
            <a:noFill/>
            <a:ln>
              <a:noFill/>
            </a:ln>
          </p:spPr>
          <p:txBody>
            <a:bodyPr spcFirstLastPara="1" wrap="square" lIns="86425" tIns="86425" rIns="86425" bIns="86425" anchor="ctr" anchorCtr="0">
              <a:noAutofit/>
            </a:bodyPr>
            <a:lstStyle/>
            <a:p>
              <a:pPr marL="0" marR="0" lvl="0" indent="0" algn="l" rtl="0">
                <a:lnSpc>
                  <a:spcPct val="100000"/>
                </a:lnSpc>
                <a:spcBef>
                  <a:spcPts val="0"/>
                </a:spcBef>
                <a:spcAft>
                  <a:spcPts val="0"/>
                </a:spcAft>
                <a:buClr>
                  <a:schemeClr val="dk1"/>
                </a:buClr>
                <a:buSzPts val="1900"/>
                <a:buFont typeface="Arial"/>
                <a:buNone/>
              </a:pPr>
              <a:r>
                <a:rPr lang="en-US" sz="1900">
                  <a:solidFill>
                    <a:schemeClr val="dk1"/>
                  </a:solidFill>
                  <a:latin typeface="Arial"/>
                  <a:ea typeface="Arial"/>
                  <a:cs typeface="Arial"/>
                  <a:sym typeface="Arial"/>
                </a:rPr>
                <a:t>Develop burn plans and environmental documentation for priority projects</a:t>
              </a: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4" descr="A group of logos and text&#10;&#10;Description automatically generated"/>
          <p:cNvPicPr preferRelativeResize="0"/>
          <p:nvPr/>
        </p:nvPicPr>
        <p:blipFill rotWithShape="1">
          <a:blip r:embed="rId3">
            <a:alphaModFix/>
          </a:blip>
          <a:srcRect/>
          <a:stretch/>
        </p:blipFill>
        <p:spPr>
          <a:xfrm>
            <a:off x="562504" y="158771"/>
            <a:ext cx="11066992" cy="6540458"/>
          </a:xfrm>
          <a:prstGeom prst="rect">
            <a:avLst/>
          </a:prstGeom>
          <a:noFill/>
          <a:ln>
            <a:noFill/>
          </a:ln>
        </p:spPr>
      </p:pic>
      <p:pic>
        <p:nvPicPr>
          <p:cNvPr id="3" name="Picture 2" descr="A white logo with a black background&#10;&#10;AI-generated content may be incorrect.">
            <a:extLst>
              <a:ext uri="{FF2B5EF4-FFF2-40B4-BE49-F238E27FC236}">
                <a16:creationId xmlns:a16="http://schemas.microsoft.com/office/drawing/2014/main" id="{1624D12D-0361-0BF4-E077-7389BFD2E72D}"/>
              </a:ext>
            </a:extLst>
          </p:cNvPr>
          <p:cNvPicPr>
            <a:picLocks noChangeAspect="1"/>
          </p:cNvPicPr>
          <p:nvPr/>
        </p:nvPicPr>
        <p:blipFill>
          <a:blip r:embed="rId4"/>
          <a:stretch>
            <a:fillRect/>
          </a:stretch>
        </p:blipFill>
        <p:spPr>
          <a:xfrm>
            <a:off x="10362019" y="891249"/>
            <a:ext cx="1140251" cy="128479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8BEB6-ACE4-40BE-5D64-CC8569E75C25}"/>
              </a:ext>
            </a:extLst>
          </p:cNvPr>
          <p:cNvSpPr>
            <a:spLocks noGrp="1"/>
          </p:cNvSpPr>
          <p:nvPr>
            <p:ph type="title"/>
          </p:nvPr>
        </p:nvSpPr>
        <p:spPr>
          <a:xfrm>
            <a:off x="421341" y="548640"/>
            <a:ext cx="11770659" cy="1179576"/>
          </a:xfrm>
        </p:spPr>
        <p:txBody>
          <a:bodyPr>
            <a:normAutofit/>
          </a:bodyPr>
          <a:lstStyle/>
          <a:p>
            <a:r>
              <a:rPr lang="en-US" sz="3700" b="1" dirty="0">
                <a:latin typeface="Aptos" panose="020B0004020202020204" pitchFamily="34" charset="0"/>
              </a:rPr>
              <a:t>Community Wildfire Protection Plan Update</a:t>
            </a:r>
          </a:p>
        </p:txBody>
      </p:sp>
      <p:sp>
        <p:nvSpPr>
          <p:cNvPr id="3" name="Content Placeholder 2">
            <a:extLst>
              <a:ext uri="{FF2B5EF4-FFF2-40B4-BE49-F238E27FC236}">
                <a16:creationId xmlns:a16="http://schemas.microsoft.com/office/drawing/2014/main" id="{E856A037-AEA4-F107-240A-EC557F719F23}"/>
              </a:ext>
            </a:extLst>
          </p:cNvPr>
          <p:cNvSpPr>
            <a:spLocks/>
          </p:cNvSpPr>
          <p:nvPr/>
        </p:nvSpPr>
        <p:spPr>
          <a:xfrm>
            <a:off x="618445" y="1728216"/>
            <a:ext cx="5688225" cy="4101549"/>
          </a:xfrm>
          <a:prstGeom prst="rect">
            <a:avLst/>
          </a:prstGeom>
        </p:spPr>
        <p:txBody>
          <a:bodyPr>
            <a:noAutofit/>
          </a:bodyPr>
          <a:lstStyle/>
          <a:p>
            <a:r>
              <a:rPr lang="en-US" sz="1800" dirty="0">
                <a:latin typeface="Aptos" panose="020B0004020202020204" pitchFamily="34" charset="0"/>
              </a:rPr>
              <a:t>Overview of a CWPP</a:t>
            </a:r>
          </a:p>
          <a:p>
            <a:pPr marL="285750" indent="-285750">
              <a:buFont typeface="Arial" panose="020B0604020202020204" pitchFamily="34" charset="0"/>
              <a:buChar char="•"/>
            </a:pPr>
            <a:r>
              <a:rPr lang="en-US" sz="1800" dirty="0">
                <a:latin typeface="Aptos" panose="020B0004020202020204" pitchFamily="34" charset="0"/>
              </a:rPr>
              <a:t>Provides an updated hazard assessment for an area</a:t>
            </a:r>
          </a:p>
          <a:p>
            <a:pPr marL="285750" indent="-285750">
              <a:buFont typeface="Arial" panose="020B0604020202020204" pitchFamily="34" charset="0"/>
              <a:buChar char="•"/>
            </a:pPr>
            <a:r>
              <a:rPr lang="en-US" sz="1800" dirty="0">
                <a:latin typeface="Aptos" panose="020B0004020202020204" pitchFamily="34" charset="0"/>
              </a:rPr>
              <a:t>Creates a list of next-step actions and priorities  </a:t>
            </a:r>
          </a:p>
          <a:p>
            <a:pPr marL="285750" indent="-285750">
              <a:buFont typeface="Arial" panose="020B0604020202020204" pitchFamily="34" charset="0"/>
              <a:buChar char="•"/>
            </a:pPr>
            <a:r>
              <a:rPr lang="en-US" sz="1800" dirty="0">
                <a:latin typeface="Aptos" panose="020B0004020202020204" pitchFamily="34" charset="0"/>
              </a:rPr>
              <a:t>Opens doors for funding</a:t>
            </a:r>
          </a:p>
          <a:p>
            <a:pPr marL="285750" indent="-285750">
              <a:buFont typeface="Arial" panose="020B0604020202020204" pitchFamily="34" charset="0"/>
              <a:buChar char="•"/>
            </a:pPr>
            <a:r>
              <a:rPr lang="en-US" sz="1800" dirty="0">
                <a:latin typeface="Aptos" panose="020B0004020202020204" pitchFamily="34" charset="0"/>
              </a:rPr>
              <a:t>Shift wildfire prevention, response, and recovery culture</a:t>
            </a:r>
          </a:p>
          <a:p>
            <a:pPr defTabSz="768096">
              <a:spcAft>
                <a:spcPts val="600"/>
              </a:spcAft>
            </a:pPr>
            <a:endParaRPr lang="en-US" sz="1800" kern="1200" dirty="0">
              <a:solidFill>
                <a:schemeClr val="tx1"/>
              </a:solidFill>
              <a:latin typeface="Aptos" panose="020B0004020202020204" pitchFamily="34" charset="0"/>
              <a:ea typeface="+mn-ea"/>
              <a:cs typeface="+mn-cs"/>
            </a:endParaRPr>
          </a:p>
          <a:p>
            <a:pPr>
              <a:spcAft>
                <a:spcPts val="600"/>
              </a:spcAft>
            </a:pPr>
            <a:r>
              <a:rPr lang="en-US" sz="1800" dirty="0">
                <a:latin typeface="Aptos" panose="020B0004020202020204" pitchFamily="34" charset="0"/>
              </a:rPr>
              <a:t>CWPP Update</a:t>
            </a:r>
          </a:p>
          <a:p>
            <a:pPr marL="285750" indent="-285750">
              <a:spcAft>
                <a:spcPts val="600"/>
              </a:spcAft>
              <a:buFont typeface="Arial" panose="020B0604020202020204" pitchFamily="34" charset="0"/>
              <a:buChar char="•"/>
            </a:pPr>
            <a:r>
              <a:rPr lang="en-US" sz="1800" dirty="0">
                <a:latin typeface="Aptos" panose="020B0004020202020204" pitchFamily="34" charset="0"/>
              </a:rPr>
              <a:t>Updated definition of wildfire risk in San Benito County</a:t>
            </a:r>
          </a:p>
          <a:p>
            <a:pPr marL="285750" indent="-285750">
              <a:spcAft>
                <a:spcPts val="600"/>
              </a:spcAft>
              <a:buFont typeface="Arial" panose="020B0604020202020204" pitchFamily="34" charset="0"/>
              <a:buChar char="•"/>
            </a:pPr>
            <a:r>
              <a:rPr lang="en-US" sz="1800" dirty="0">
                <a:latin typeface="Aptos" panose="020B0004020202020204" pitchFamily="34" charset="0"/>
              </a:rPr>
              <a:t>Recommendations to reduce risk</a:t>
            </a:r>
          </a:p>
          <a:p>
            <a:pPr marL="285750" indent="-285750">
              <a:spcAft>
                <a:spcPts val="600"/>
              </a:spcAft>
              <a:buFont typeface="Arial" panose="020B0604020202020204" pitchFamily="34" charset="0"/>
              <a:buChar char="•"/>
            </a:pPr>
            <a:r>
              <a:rPr lang="en-US" sz="1800" dirty="0">
                <a:latin typeface="Aptos" panose="020B0004020202020204" pitchFamily="34" charset="0"/>
              </a:rPr>
              <a:t>Prioritized actions and projects</a:t>
            </a:r>
          </a:p>
          <a:p>
            <a:pPr>
              <a:spcAft>
                <a:spcPts val="600"/>
              </a:spcAft>
            </a:pPr>
            <a:endParaRPr lang="en-US" sz="1800" dirty="0">
              <a:latin typeface="Aptos" panose="020B0004020202020204" pitchFamily="34" charset="0"/>
            </a:endParaRPr>
          </a:p>
        </p:txBody>
      </p:sp>
      <p:pic>
        <p:nvPicPr>
          <p:cNvPr id="4" name="Picture 3" descr="A house with a large plume of smoke&#10;&#10;Description automatically generated">
            <a:extLst>
              <a:ext uri="{FF2B5EF4-FFF2-40B4-BE49-F238E27FC236}">
                <a16:creationId xmlns:a16="http://schemas.microsoft.com/office/drawing/2014/main" id="{88AE1CB4-EF68-1B11-CCC7-3B5C969D0B3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67254" y="2699458"/>
            <a:ext cx="5297524" cy="3859502"/>
          </a:xfrm>
          <a:prstGeom prst="rect">
            <a:avLst/>
          </a:prstGeom>
          <a:noFill/>
          <a:ln>
            <a:noFill/>
          </a:ln>
        </p:spPr>
      </p:pic>
      <p:pic>
        <p:nvPicPr>
          <p:cNvPr id="6" name="Picture 5">
            <a:extLst>
              <a:ext uri="{FF2B5EF4-FFF2-40B4-BE49-F238E27FC236}">
                <a16:creationId xmlns:a16="http://schemas.microsoft.com/office/drawing/2014/main" id="{456A887F-EC60-E54B-E037-743B3CBBAA4A}"/>
              </a:ext>
            </a:extLst>
          </p:cNvPr>
          <p:cNvPicPr>
            <a:picLocks noChangeAspect="1"/>
          </p:cNvPicPr>
          <p:nvPr/>
        </p:nvPicPr>
        <p:blipFill>
          <a:blip r:embed="rId3"/>
          <a:stretch>
            <a:fillRect/>
          </a:stretch>
        </p:blipFill>
        <p:spPr>
          <a:xfrm>
            <a:off x="7825360" y="1553751"/>
            <a:ext cx="2381311" cy="3075458"/>
          </a:xfrm>
          <a:prstGeom prst="rect">
            <a:avLst/>
          </a:prstGeom>
        </p:spPr>
      </p:pic>
    </p:spTree>
    <p:extLst>
      <p:ext uri="{BB962C8B-B14F-4D97-AF65-F5344CB8AC3E}">
        <p14:creationId xmlns:p14="http://schemas.microsoft.com/office/powerpoint/2010/main" val="2428679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EF2B9C-8D3F-9D93-BCD7-06723D85A728}"/>
              </a:ext>
            </a:extLst>
          </p:cNvPr>
          <p:cNvSpPr>
            <a:spLocks noGrp="1"/>
          </p:cNvSpPr>
          <p:nvPr>
            <p:ph type="title"/>
          </p:nvPr>
        </p:nvSpPr>
        <p:spPr>
          <a:xfrm>
            <a:off x="572493" y="238539"/>
            <a:ext cx="11018520" cy="1434415"/>
          </a:xfrm>
        </p:spPr>
        <p:txBody>
          <a:bodyPr anchor="b">
            <a:normAutofit/>
          </a:bodyPr>
          <a:lstStyle/>
          <a:p>
            <a:r>
              <a:rPr lang="en-US" sz="5000" b="1" dirty="0">
                <a:latin typeface="Aptos" panose="020B0004020202020204" pitchFamily="34" charset="0"/>
              </a:rPr>
              <a:t>What is a Regional Priority Plan</a:t>
            </a:r>
          </a:p>
        </p:txBody>
      </p:sp>
      <p:sp>
        <p:nvSpPr>
          <p:cNvPr id="103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3A86258D-F7B5-7B40-001A-E3B7C2DEFA77}"/>
              </a:ext>
            </a:extLst>
          </p:cNvPr>
          <p:cNvSpPr>
            <a:spLocks noGrp="1"/>
          </p:cNvSpPr>
          <p:nvPr>
            <p:ph type="body" idx="1"/>
          </p:nvPr>
        </p:nvSpPr>
        <p:spPr>
          <a:xfrm>
            <a:off x="572493" y="2071316"/>
            <a:ext cx="6713552" cy="4119172"/>
          </a:xfrm>
        </p:spPr>
        <p:txBody>
          <a:bodyPr anchor="t">
            <a:normAutofit/>
          </a:bodyPr>
          <a:lstStyle/>
          <a:p>
            <a:r>
              <a:rPr lang="en-US" sz="1700" dirty="0">
                <a:latin typeface="Aptos" panose="020B0004020202020204" pitchFamily="34" charset="0"/>
              </a:rPr>
              <a:t>A Regional Priority Plan (RPP) enhances wildfire resilience across the County by bringing together local fire agencies, jurisdictions, NGOs, and community members to identify priority projects and fill gaps in resources.</a:t>
            </a:r>
          </a:p>
          <a:p>
            <a:r>
              <a:rPr lang="en-US" sz="1700" dirty="0">
                <a:latin typeface="Aptos" panose="020B0004020202020204" pitchFamily="34" charset="0"/>
              </a:rPr>
              <a:t>Projects focus on reducing wildfire risk through </a:t>
            </a:r>
          </a:p>
          <a:p>
            <a:pPr lvl="1"/>
            <a:r>
              <a:rPr lang="en-US" sz="1700" dirty="0">
                <a:latin typeface="Aptos" panose="020B0004020202020204" pitchFamily="34" charset="0"/>
              </a:rPr>
              <a:t>fuel reduction efforts like controlled prescribed burns, vegetation management, and strategic fuel breaks; </a:t>
            </a:r>
          </a:p>
          <a:p>
            <a:pPr lvl="1"/>
            <a:r>
              <a:rPr lang="en-US" sz="1700" dirty="0">
                <a:latin typeface="Aptos" panose="020B0004020202020204" pitchFamily="34" charset="0"/>
              </a:rPr>
              <a:t>habitat restoration efforts that create healthier and more resilient landscapes after fire events;</a:t>
            </a:r>
          </a:p>
          <a:p>
            <a:pPr lvl="1"/>
            <a:r>
              <a:rPr lang="en-US" sz="1700" dirty="0">
                <a:latin typeface="Aptos" panose="020B0004020202020204" pitchFamily="34" charset="0"/>
              </a:rPr>
              <a:t>community engagement that increases wildfire preparedness and response; and </a:t>
            </a:r>
          </a:p>
          <a:p>
            <a:pPr lvl="1"/>
            <a:r>
              <a:rPr lang="en-US" sz="1700" dirty="0">
                <a:latin typeface="Aptos" panose="020B0004020202020204" pitchFamily="34" charset="0"/>
              </a:rPr>
              <a:t>capacity building to locate funding and maintain staffing for ongoing efforts. </a:t>
            </a:r>
          </a:p>
          <a:p>
            <a:pPr lvl="1"/>
            <a:endParaRPr lang="en-US" sz="1700" dirty="0">
              <a:latin typeface="Aptos" panose="020B0004020202020204" pitchFamily="34" charset="0"/>
            </a:endParaRPr>
          </a:p>
          <a:p>
            <a:pPr lvl="1"/>
            <a:endParaRPr lang="en-US" sz="1700" dirty="0"/>
          </a:p>
        </p:txBody>
      </p:sp>
      <p:pic>
        <p:nvPicPr>
          <p:cNvPr id="1026" name="Picture 2" descr="Landscape | California Fifty-Eight">
            <a:extLst>
              <a:ext uri="{FF2B5EF4-FFF2-40B4-BE49-F238E27FC236}">
                <a16:creationId xmlns:a16="http://schemas.microsoft.com/office/drawing/2014/main" id="{64FB08B5-4A35-7182-6421-54F22C9CF2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256" r="11765" b="-3"/>
          <a:stretch/>
        </p:blipFill>
        <p:spPr bwMode="auto">
          <a:xfrm>
            <a:off x="7173149" y="1911492"/>
            <a:ext cx="4417863" cy="4592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75420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8BEB6-ACE4-40BE-5D64-CC8569E75C25}"/>
              </a:ext>
            </a:extLst>
          </p:cNvPr>
          <p:cNvSpPr>
            <a:spLocks noGrp="1"/>
          </p:cNvSpPr>
          <p:nvPr>
            <p:ph type="title"/>
          </p:nvPr>
        </p:nvSpPr>
        <p:spPr>
          <a:xfrm>
            <a:off x="562486" y="536934"/>
            <a:ext cx="10168128" cy="1179576"/>
          </a:xfrm>
        </p:spPr>
        <p:txBody>
          <a:bodyPr>
            <a:normAutofit/>
          </a:bodyPr>
          <a:lstStyle/>
          <a:p>
            <a:r>
              <a:rPr lang="en-US" b="1" dirty="0">
                <a:latin typeface="Aptos" panose="020B0004020202020204" pitchFamily="34" charset="0"/>
              </a:rPr>
              <a:t>Why Develop an RPP?</a:t>
            </a:r>
          </a:p>
        </p:txBody>
      </p:sp>
      <p:sp>
        <p:nvSpPr>
          <p:cNvPr id="3" name="TextBox 2">
            <a:extLst>
              <a:ext uri="{FF2B5EF4-FFF2-40B4-BE49-F238E27FC236}">
                <a16:creationId xmlns:a16="http://schemas.microsoft.com/office/drawing/2014/main" id="{BBC72F14-3FA5-C4B7-CBB3-C97995E79623}"/>
              </a:ext>
            </a:extLst>
          </p:cNvPr>
          <p:cNvSpPr txBox="1"/>
          <p:nvPr/>
        </p:nvSpPr>
        <p:spPr>
          <a:xfrm>
            <a:off x="562486" y="1574774"/>
            <a:ext cx="5361566" cy="3708451"/>
          </a:xfrm>
          <a:prstGeom prst="rect">
            <a:avLst/>
          </a:prstGeom>
          <a:noFill/>
        </p:spPr>
        <p:txBody>
          <a:bodyPr wrap="square" lIns="91440" tIns="45720" rIns="91440" bIns="45720" rtlCol="0" anchor="t">
            <a:spAutoFit/>
          </a:bodyPr>
          <a:lstStyle/>
          <a:p>
            <a:pPr marL="285750" indent="-285750">
              <a:lnSpc>
                <a:spcPct val="150000"/>
              </a:lnSpc>
              <a:buFont typeface="Arial" panose="020B0604020202020204" pitchFamily="34" charset="0"/>
              <a:buChar char="•"/>
            </a:pPr>
            <a:r>
              <a:rPr lang="en-US" sz="1800" dirty="0">
                <a:latin typeface="Aptos" panose="020B0004020202020204" pitchFamily="34" charset="0"/>
              </a:rPr>
              <a:t>Helps with prioritization of investment of money, time, energy, etc. to protect people and structures, natural and cultural and natural resources, and firefighter safety</a:t>
            </a:r>
          </a:p>
          <a:p>
            <a:pPr marL="285750" indent="-285750">
              <a:lnSpc>
                <a:spcPct val="150000"/>
              </a:lnSpc>
              <a:buFont typeface="Arial" panose="020B0604020202020204" pitchFamily="34" charset="0"/>
              <a:buChar char="•"/>
            </a:pPr>
            <a:r>
              <a:rPr lang="en-US" sz="1800" dirty="0">
                <a:latin typeface="Aptos" panose="020B0004020202020204" pitchFamily="34" charset="0"/>
              </a:rPr>
              <a:t>Funding sources for homeowners, communities, and agencies</a:t>
            </a:r>
          </a:p>
          <a:p>
            <a:pPr marL="285750" indent="-285750">
              <a:lnSpc>
                <a:spcPct val="150000"/>
              </a:lnSpc>
              <a:buFont typeface="Arial" panose="020B0604020202020204" pitchFamily="34" charset="0"/>
              <a:buChar char="•"/>
            </a:pPr>
            <a:r>
              <a:rPr lang="en-US" sz="1800" dirty="0">
                <a:latin typeface="Aptos" panose="020B0004020202020204" pitchFamily="34" charset="0"/>
              </a:rPr>
              <a:t>Educational resources to help individuals and neighborhoods take action</a:t>
            </a:r>
          </a:p>
          <a:p>
            <a:pPr marL="285750" indent="-285750">
              <a:lnSpc>
                <a:spcPct val="150000"/>
              </a:lnSpc>
              <a:buFont typeface="Arial" panose="020B0604020202020204" pitchFamily="34" charset="0"/>
              <a:buChar char="•"/>
            </a:pPr>
            <a:endParaRPr lang="en-US" dirty="0">
              <a:latin typeface="Aptos" panose="020B0004020202020204" pitchFamily="34" charset="0"/>
            </a:endParaRPr>
          </a:p>
        </p:txBody>
      </p:sp>
      <p:pic>
        <p:nvPicPr>
          <p:cNvPr id="4" name="Picture 3">
            <a:extLst>
              <a:ext uri="{FF2B5EF4-FFF2-40B4-BE49-F238E27FC236}">
                <a16:creationId xmlns:a16="http://schemas.microsoft.com/office/drawing/2014/main" id="{DCBD9B55-728A-B921-19AE-18A586D04C6C}"/>
              </a:ext>
            </a:extLst>
          </p:cNvPr>
          <p:cNvPicPr>
            <a:picLocks noChangeAspect="1"/>
          </p:cNvPicPr>
          <p:nvPr/>
        </p:nvPicPr>
        <p:blipFill rotWithShape="1">
          <a:blip r:embed="rId2">
            <a:extLst>
              <a:ext uri="{28A0092B-C50C-407E-A947-70E740481C1C}">
                <a14:useLocalDpi xmlns:a14="http://schemas.microsoft.com/office/drawing/2010/main" val="0"/>
              </a:ext>
            </a:extLst>
          </a:blip>
          <a:srcRect r="19850" b="-446"/>
          <a:stretch/>
        </p:blipFill>
        <p:spPr bwMode="auto">
          <a:xfrm>
            <a:off x="6096000" y="1810101"/>
            <a:ext cx="6005385" cy="4470432"/>
          </a:xfrm>
          <a:prstGeom prst="rect">
            <a:avLst/>
          </a:prstGeom>
          <a:noFill/>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D5D3D3B5-BFBB-1CB6-7A1D-0301B723B074}"/>
              </a:ext>
            </a:extLst>
          </p:cNvPr>
          <p:cNvPicPr>
            <a:picLocks noChangeAspect="1"/>
          </p:cNvPicPr>
          <p:nvPr/>
        </p:nvPicPr>
        <p:blipFill>
          <a:blip r:embed="rId3"/>
          <a:stretch>
            <a:fillRect/>
          </a:stretch>
        </p:blipFill>
        <p:spPr>
          <a:xfrm>
            <a:off x="226975" y="5174981"/>
            <a:ext cx="2046581" cy="1146085"/>
          </a:xfrm>
          <a:prstGeom prst="rect">
            <a:avLst/>
          </a:prstGeom>
        </p:spPr>
      </p:pic>
      <p:pic>
        <p:nvPicPr>
          <p:cNvPr id="7" name="Picture 6">
            <a:extLst>
              <a:ext uri="{FF2B5EF4-FFF2-40B4-BE49-F238E27FC236}">
                <a16:creationId xmlns:a16="http://schemas.microsoft.com/office/drawing/2014/main" id="{6D56E169-3AD2-3251-1F76-037110B7F69D}"/>
              </a:ext>
            </a:extLst>
          </p:cNvPr>
          <p:cNvPicPr>
            <a:picLocks noChangeAspect="1"/>
          </p:cNvPicPr>
          <p:nvPr/>
        </p:nvPicPr>
        <p:blipFill>
          <a:blip r:embed="rId4"/>
          <a:stretch>
            <a:fillRect/>
          </a:stretch>
        </p:blipFill>
        <p:spPr>
          <a:xfrm>
            <a:off x="1938045" y="5141491"/>
            <a:ext cx="3891272" cy="1139042"/>
          </a:xfrm>
          <a:prstGeom prst="rect">
            <a:avLst/>
          </a:prstGeom>
        </p:spPr>
      </p:pic>
    </p:spTree>
    <p:extLst>
      <p:ext uri="{BB962C8B-B14F-4D97-AF65-F5344CB8AC3E}">
        <p14:creationId xmlns:p14="http://schemas.microsoft.com/office/powerpoint/2010/main" val="32607340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5" name="Rectangle 2064">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B497C1BA-F5F1-5FE7-72CA-6E14EA34459E}"/>
              </a:ext>
            </a:extLst>
          </p:cNvPr>
          <p:cNvSpPr>
            <a:spLocks noGrp="1"/>
          </p:cNvSpPr>
          <p:nvPr>
            <p:ph type="title"/>
          </p:nvPr>
        </p:nvSpPr>
        <p:spPr>
          <a:xfrm>
            <a:off x="838200" y="365125"/>
            <a:ext cx="5393361" cy="1325563"/>
          </a:xfrm>
        </p:spPr>
        <p:txBody>
          <a:bodyPr>
            <a:normAutofit/>
          </a:bodyPr>
          <a:lstStyle/>
          <a:p>
            <a:r>
              <a:rPr lang="en-US">
                <a:latin typeface="Aptos" panose="020B0004020202020204" pitchFamily="34" charset="0"/>
              </a:rPr>
              <a:t>RPP Deliverable</a:t>
            </a:r>
            <a:endParaRPr lang="en-US" dirty="0">
              <a:latin typeface="Aptos" panose="020B0004020202020204" pitchFamily="34" charset="0"/>
            </a:endParaRPr>
          </a:p>
        </p:txBody>
      </p:sp>
      <p:sp>
        <p:nvSpPr>
          <p:cNvPr id="3" name="Text Placeholder 2">
            <a:extLst>
              <a:ext uri="{FF2B5EF4-FFF2-40B4-BE49-F238E27FC236}">
                <a16:creationId xmlns:a16="http://schemas.microsoft.com/office/drawing/2014/main" id="{A573F538-745A-5F64-17F2-05CC8BCE7D1F}"/>
              </a:ext>
            </a:extLst>
          </p:cNvPr>
          <p:cNvSpPr>
            <a:spLocks noGrp="1"/>
          </p:cNvSpPr>
          <p:nvPr>
            <p:ph type="body" idx="1"/>
          </p:nvPr>
        </p:nvSpPr>
        <p:spPr>
          <a:xfrm>
            <a:off x="829198" y="1529414"/>
            <a:ext cx="5393361" cy="4351338"/>
          </a:xfrm>
        </p:spPr>
        <p:txBody>
          <a:bodyPr>
            <a:normAutofit/>
          </a:bodyPr>
          <a:lstStyle/>
          <a:p>
            <a:r>
              <a:rPr lang="en-US" sz="2400" dirty="0">
                <a:latin typeface="Aptos" panose="020B0004020202020204" pitchFamily="34" charset="0"/>
              </a:rPr>
              <a:t>Interactive website that provides information on the RPP process, a list of priority projects, project case studies, and a project map that locates where resources are being allocated </a:t>
            </a:r>
          </a:p>
          <a:p>
            <a:pPr marL="114300" indent="0">
              <a:buNone/>
            </a:pPr>
            <a:endParaRPr lang="en-US" sz="2400" dirty="0">
              <a:latin typeface="Aptos" panose="020B0004020202020204" pitchFamily="34" charset="0"/>
            </a:endParaRPr>
          </a:p>
          <a:p>
            <a:r>
              <a:rPr lang="en-US" sz="2400" dirty="0">
                <a:latin typeface="Aptos" panose="020B0004020202020204" pitchFamily="34" charset="0"/>
              </a:rPr>
              <a:t>Estimated completion in June 2025, but the website will be updated continually as projects are implemented</a:t>
            </a:r>
          </a:p>
        </p:txBody>
      </p:sp>
      <p:pic>
        <p:nvPicPr>
          <p:cNvPr id="2050" name="Picture 2" descr="File photo of a drone view of the Fairview New Community proposed development looking east near Hollister in 2022. (Jane Tyska/Bay Area News Group)&#10;">
            <a:extLst>
              <a:ext uri="{FF2B5EF4-FFF2-40B4-BE49-F238E27FC236}">
                <a16:creationId xmlns:a16="http://schemas.microsoft.com/office/drawing/2014/main" id="{B0E26D27-3EBB-9C8D-1004-D2E6599A8A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555" r="13446" b="1"/>
          <a:stretch/>
        </p:blipFill>
        <p:spPr bwMode="auto">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a:noFill/>
          <a:extLst>
            <a:ext uri="{909E8E84-426E-40DD-AFC4-6F175D3DCCD1}">
              <a14:hiddenFill xmlns:a14="http://schemas.microsoft.com/office/drawing/2010/main">
                <a:solidFill>
                  <a:srgbClr val="FFFFFF"/>
                </a:solidFill>
              </a14:hiddenFill>
            </a:ext>
          </a:extLst>
        </p:spPr>
      </p:pic>
      <p:sp>
        <p:nvSpPr>
          <p:cNvPr id="2066"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067"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9906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099E3-D74D-9B47-866D-B30AC7CDBD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73DA7C-7F13-B440-FF90-85F09A04FDB9}"/>
              </a:ext>
            </a:extLst>
          </p:cNvPr>
          <p:cNvSpPr>
            <a:spLocks noGrp="1"/>
          </p:cNvSpPr>
          <p:nvPr>
            <p:ph type="title"/>
          </p:nvPr>
        </p:nvSpPr>
        <p:spPr/>
        <p:txBody>
          <a:bodyPr/>
          <a:lstStyle/>
          <a:p>
            <a:r>
              <a:rPr lang="en-US" b="1" dirty="0">
                <a:latin typeface="Aptos" panose="020B0004020202020204" pitchFamily="34" charset="0"/>
              </a:rPr>
              <a:t>Priority Project List Examples</a:t>
            </a:r>
          </a:p>
        </p:txBody>
      </p:sp>
      <p:sp>
        <p:nvSpPr>
          <p:cNvPr id="4" name="TextBox 3">
            <a:extLst>
              <a:ext uri="{FF2B5EF4-FFF2-40B4-BE49-F238E27FC236}">
                <a16:creationId xmlns:a16="http://schemas.microsoft.com/office/drawing/2014/main" id="{8CF50E6D-135E-F693-5A09-21911C50B316}"/>
              </a:ext>
            </a:extLst>
          </p:cNvPr>
          <p:cNvSpPr txBox="1"/>
          <p:nvPr/>
        </p:nvSpPr>
        <p:spPr>
          <a:xfrm>
            <a:off x="956930" y="1690688"/>
            <a:ext cx="9792586" cy="4401205"/>
          </a:xfrm>
          <a:prstGeom prst="rect">
            <a:avLst/>
          </a:prstGeom>
          <a:noFill/>
        </p:spPr>
        <p:txBody>
          <a:bodyPr wrap="square" rtlCol="0">
            <a:spAutoFit/>
          </a:bodyPr>
          <a:lstStyle/>
          <a:p>
            <a:pPr marL="285750" indent="-285750">
              <a:buFont typeface="Arial" panose="020B0604020202020204" pitchFamily="34" charset="0"/>
              <a:buChar char="•"/>
            </a:pPr>
            <a:r>
              <a:rPr lang="en-US" sz="1800" b="1"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Fuel reduction</a:t>
            </a:r>
            <a:r>
              <a:rPr lang="en-US" sz="18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Mow high grasses and remove dead vegetation along county roads that are in high-risk areas and/or are emergency evacuation routes. Located in San Juan Canyon, Searle, Anzar, San Juan Grade/Salinas Rd., DeAnza Trail</a:t>
            </a:r>
          </a:p>
          <a:p>
            <a:endParaRPr lang="en-US" sz="18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285750" indent="-285750">
              <a:buFont typeface="Arial" panose="020B0604020202020204" pitchFamily="34" charset="0"/>
              <a:buChar char="•"/>
            </a:pPr>
            <a:r>
              <a:rPr lang="en-US" sz="1800" b="1"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Restoration</a:t>
            </a:r>
            <a:r>
              <a:rPr lang="en-US" sz="18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The Pinnacles National Park Bottomlands Prairie Restoration Project controls noxious weeds, reduces thatch build up and biomass (fuels) while enhancing grassland habitat for wildlife including the California tiger salamander and burrowing owl</a:t>
            </a:r>
          </a:p>
          <a:p>
            <a:endParaRPr lang="en-US" sz="18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285750" indent="-285750">
              <a:buFont typeface="Arial" panose="020B0604020202020204" pitchFamily="34" charset="0"/>
              <a:buChar char="•"/>
            </a:pPr>
            <a:r>
              <a:rPr lang="en-US" sz="1800" b="1"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Prescribed Burning</a:t>
            </a:r>
            <a:r>
              <a:rPr lang="en-US" sz="18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The Amah Mutsun Land Trust Cultural Burn Program would relaunch of Amah Mutsun Land Trust cultural burn program, including partnerships with private landowners</a:t>
            </a:r>
          </a:p>
          <a:p>
            <a:endParaRPr lang="en-US" sz="18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285750" indent="-285750">
              <a:buFont typeface="Arial" panose="020B0604020202020204" pitchFamily="34" charset="0"/>
              <a:buChar char="•"/>
            </a:pPr>
            <a:r>
              <a:rPr lang="en-US" sz="1800" b="1"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Increase capacity</a:t>
            </a:r>
            <a:r>
              <a:rPr lang="en-US" sz="18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Create a Wildfire Coordinator Position to facilitate community-based, countywide wildfire planning, training, and coordination </a:t>
            </a:r>
            <a:endParaRPr lang="en-US" sz="1800" dirty="0">
              <a:latin typeface="Aptos" panose="020B0004020202020204" pitchFamily="34" charset="0"/>
            </a:endParaRPr>
          </a:p>
          <a:p>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860540649"/>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2419</TotalTime>
  <Words>767</Words>
  <Application>Microsoft Office PowerPoint</Application>
  <PresentationFormat>Widescreen</PresentationFormat>
  <Paragraphs>102</Paragraphs>
  <Slides>15</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Play</vt:lpstr>
      <vt:lpstr>Calibri</vt:lpstr>
      <vt:lpstr>Aptos</vt:lpstr>
      <vt:lpstr>Office Theme</vt:lpstr>
      <vt:lpstr>San Benito Wildfire Resilience Program Community Meeting</vt:lpstr>
      <vt:lpstr>Agenda</vt:lpstr>
      <vt:lpstr>San Benito Wildfire Resilience Program Goals</vt:lpstr>
      <vt:lpstr>PowerPoint Presentation</vt:lpstr>
      <vt:lpstr>Community Wildfire Protection Plan Update</vt:lpstr>
      <vt:lpstr>What is a Regional Priority Plan</vt:lpstr>
      <vt:lpstr>Why Develop an RPP?</vt:lpstr>
      <vt:lpstr>RPP Deliverable</vt:lpstr>
      <vt:lpstr>Priority Project List Examples</vt:lpstr>
      <vt:lpstr>How to Prioritize Projects</vt:lpstr>
      <vt:lpstr>Priority Characteristics </vt:lpstr>
      <vt:lpstr>AirTable Database</vt:lpstr>
      <vt:lpstr>General Q&amp;A</vt:lpstr>
      <vt:lpstr>PowerPoint Presentation</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Rachel Gregg</dc:creator>
  <cp:lastModifiedBy>Isabel Jamerson</cp:lastModifiedBy>
  <cp:revision>43</cp:revision>
  <dcterms:created xsi:type="dcterms:W3CDTF">2024-07-16T18:23:54Z</dcterms:created>
  <dcterms:modified xsi:type="dcterms:W3CDTF">2025-03-26T21:00:22Z</dcterms:modified>
</cp:coreProperties>
</file>